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825" r:id="rId2"/>
    <p:sldId id="999" r:id="rId3"/>
    <p:sldId id="2350" r:id="rId4"/>
    <p:sldId id="2351" r:id="rId5"/>
    <p:sldId id="2352" r:id="rId6"/>
    <p:sldId id="2353" r:id="rId7"/>
    <p:sldId id="2354" r:id="rId8"/>
    <p:sldId id="2355" r:id="rId9"/>
    <p:sldId id="2356" r:id="rId10"/>
    <p:sldId id="2357" r:id="rId11"/>
    <p:sldId id="2358" r:id="rId12"/>
    <p:sldId id="2359" r:id="rId13"/>
    <p:sldId id="2360" r:id="rId14"/>
    <p:sldId id="2361" r:id="rId15"/>
    <p:sldId id="2362" r:id="rId16"/>
    <p:sldId id="2363" r:id="rId17"/>
    <p:sldId id="2364" r:id="rId18"/>
    <p:sldId id="2365" r:id="rId19"/>
    <p:sldId id="2366" r:id="rId20"/>
    <p:sldId id="2367" r:id="rId21"/>
    <p:sldId id="2368" r:id="rId22"/>
    <p:sldId id="2369" r:id="rId23"/>
    <p:sldId id="2370" r:id="rId24"/>
    <p:sldId id="2371" r:id="rId25"/>
    <p:sldId id="2372" r:id="rId26"/>
    <p:sldId id="2373" r:id="rId27"/>
    <p:sldId id="2374" r:id="rId28"/>
    <p:sldId id="2375" r:id="rId29"/>
    <p:sldId id="2376" r:id="rId30"/>
    <p:sldId id="2377" r:id="rId31"/>
    <p:sldId id="2378" r:id="rId32"/>
    <p:sldId id="2379" r:id="rId33"/>
    <p:sldId id="2380" r:id="rId34"/>
    <p:sldId id="2381" r:id="rId35"/>
    <p:sldId id="2382" r:id="rId36"/>
    <p:sldId id="2383" r:id="rId37"/>
    <p:sldId id="2384" r:id="rId38"/>
    <p:sldId id="2385" r:id="rId39"/>
    <p:sldId id="2386" r:id="rId40"/>
    <p:sldId id="2387" r:id="rId41"/>
    <p:sldId id="2388" r:id="rId42"/>
    <p:sldId id="2389" r:id="rId43"/>
    <p:sldId id="2390" r:id="rId44"/>
    <p:sldId id="2391" r:id="rId4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821"/>
    <a:srgbClr val="03B90C"/>
    <a:srgbClr val="027407"/>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513" autoAdjust="0"/>
    <p:restoredTop sz="94624" autoAdjust="0"/>
  </p:normalViewPr>
  <p:slideViewPr>
    <p:cSldViewPr>
      <p:cViewPr>
        <p:scale>
          <a:sx n="71" d="100"/>
          <a:sy n="71" d="100"/>
        </p:scale>
        <p:origin x="-108" y="336"/>
      </p:cViewPr>
      <p:guideLst>
        <p:guide orient="horz" pos="2160"/>
        <p:guide pos="2880"/>
      </p:guideLst>
    </p:cSldViewPr>
  </p:slideViewPr>
  <p:outlineViewPr>
    <p:cViewPr>
      <p:scale>
        <a:sx n="33" d="100"/>
        <a:sy n="33" d="100"/>
      </p:scale>
      <p:origin x="0" y="2260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ZA"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BE9A2BD-4286-4809-9F27-7A68D66BAD1B}" type="datetimeFigureOut">
              <a:rPr lang="en-ZA"/>
              <a:pPr>
                <a:defRPr/>
              </a:pPr>
              <a:t>2014-03-01</a:t>
            </a:fld>
            <a:endParaRPr lang="en-Z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ZA"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ZA"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ZA"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40D904ED-2051-4F86-9D42-4C5A704E37C9}" type="slidenum">
              <a:rPr lang="en-ZA"/>
              <a:pPr>
                <a:defRPr/>
              </a:pPr>
              <a:t>‹#›</a:t>
            </a:fld>
            <a:endParaRPr lang="en-ZA"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Rectangle 9"/>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0D2E1F2-39F8-4D26-9105-1061E30C5BFE}" type="slidenum">
              <a:rPr lang="en-US" smtClean="0"/>
              <a:pPr fontAlgn="base">
                <a:spcBef>
                  <a:spcPct val="0"/>
                </a:spcBef>
                <a:spcAft>
                  <a:spcPct val="0"/>
                </a:spcAft>
                <a:defRPr/>
              </a:pPr>
              <a:t>1</a:t>
            </a:fld>
            <a:endParaRPr lang="en-US" dirty="0" smtClean="0"/>
          </a:p>
        </p:txBody>
      </p:sp>
      <p:sp>
        <p:nvSpPr>
          <p:cNvPr id="46083" name="Text Box 1"/>
          <p:cNvSpPr txBox="1">
            <a:spLocks noChangeArrowheads="1"/>
          </p:cNvSpPr>
          <p:nvPr/>
        </p:nvSpPr>
        <p:spPr bwMode="auto">
          <a:xfrm>
            <a:off x="1143001" y="685800"/>
            <a:ext cx="4572000" cy="3429000"/>
          </a:xfrm>
          <a:prstGeom prst="rect">
            <a:avLst/>
          </a:prstGeom>
          <a:solidFill>
            <a:srgbClr val="FFFFFF"/>
          </a:solidFill>
          <a:ln w="9525">
            <a:solidFill>
              <a:srgbClr val="000000"/>
            </a:solidFill>
            <a:miter lim="800000"/>
            <a:headEnd/>
            <a:tailEnd/>
          </a:ln>
        </p:spPr>
        <p:txBody>
          <a:bodyPr wrap="none" lIns="91431" tIns="45716" rIns="91431" bIns="45716" anchor="ctr"/>
          <a:lstStyle/>
          <a:p>
            <a:endParaRPr lang="en-ZA" dirty="0">
              <a:latin typeface="Calibri" pitchFamily="34" charset="0"/>
            </a:endParaRPr>
          </a:p>
        </p:txBody>
      </p:sp>
      <p:sp>
        <p:nvSpPr>
          <p:cNvPr id="46084" name="Rectangle 2"/>
          <p:cNvSpPr>
            <a:spLocks noGrp="1" noChangeArrowheads="1"/>
          </p:cNvSpPr>
          <p:nvPr>
            <p:ph type="body"/>
          </p:nvPr>
        </p:nvSpPr>
        <p:spPr bwMode="auto">
          <a:xfrm>
            <a:off x="685801" y="4343400"/>
            <a:ext cx="5483225" cy="4205288"/>
          </a:xfrm>
          <a:noFill/>
        </p:spPr>
        <p:txBody>
          <a:bodyPr wrap="none" numCol="1" anchor="ctr" anchorCtr="0" compatLnSpc="1">
            <a:prstTxWarp prst="textNoShape">
              <a:avLst/>
            </a:prstTxWarp>
          </a:bodyPr>
          <a:lstStyle/>
          <a:p>
            <a:pPr eaLnBrk="1" hangingPunct="1">
              <a:spcBef>
                <a:spcPct val="0"/>
              </a:spcBef>
            </a:pPr>
            <a:endParaRPr lang="en-ZA"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Z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accent4">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57FE7B4-5ECE-4941-A25E-1C41B54B892F}" type="slidenum">
              <a:rPr lang="en-ZA"/>
              <a:pPr>
                <a:defRPr/>
              </a:pPr>
              <a:t>‹#›</a:t>
            </a:fld>
            <a:endParaRPr lang="en-ZA" dirty="0"/>
          </a:p>
        </p:txBody>
      </p:sp>
      <p:pic>
        <p:nvPicPr>
          <p:cNvPr id="8" name="Picture 7"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4">
                    <a:lumMod val="50000"/>
                  </a:schemeClr>
                </a:solidFill>
              </a:defRPr>
            </a:lvl1pPr>
          </a:lstStyle>
          <a:p>
            <a:r>
              <a:rPr lang="en-US" dirty="0" smtClean="0"/>
              <a:t>Click to edit Master title style</a:t>
            </a:r>
            <a:endParaRPr lang="en-ZA" dirty="0"/>
          </a:p>
        </p:txBody>
      </p:sp>
      <p:sp>
        <p:nvSpPr>
          <p:cNvPr id="3" name="Content Placeholder 2"/>
          <p:cNvSpPr>
            <a:spLocks noGrp="1"/>
          </p:cNvSpPr>
          <p:nvPr>
            <p:ph idx="1"/>
          </p:nvPr>
        </p:nvSpPr>
        <p:spPr>
          <a:xfrm>
            <a:off x="457200" y="1600200"/>
            <a:ext cx="8229600" cy="5257800"/>
          </a:xfrm>
        </p:spPr>
        <p:txBody>
          <a:bodyPr>
            <a:normAutofit/>
          </a:bodyPr>
          <a:lstStyle>
            <a:lvl1pPr>
              <a:buNone/>
              <a:defRPr sz="2200" b="0" cap="none" spc="0">
                <a:ln w="1905"/>
                <a:solidFill>
                  <a:schemeClr val="accent4">
                    <a:lumMod val="50000"/>
                  </a:schemeClr>
                </a:solidFill>
                <a:effectLst>
                  <a:innerShdw blurRad="69850" dist="43180" dir="5400000">
                    <a:srgbClr val="000000">
                      <a:alpha val="65000"/>
                    </a:srgbClr>
                  </a:innerShdw>
                </a:effectLst>
              </a:defRPr>
            </a:lvl1pPr>
            <a:lvl2pPr>
              <a:buNone/>
              <a:defRPr sz="2200" b="0" cap="none" spc="0">
                <a:ln w="1905"/>
                <a:solidFill>
                  <a:schemeClr val="accent4">
                    <a:lumMod val="50000"/>
                  </a:schemeClr>
                </a:solidFill>
                <a:effectLst>
                  <a:innerShdw blurRad="69850" dist="43180" dir="5400000">
                    <a:srgbClr val="000000">
                      <a:alpha val="65000"/>
                    </a:srgbClr>
                  </a:innerShdw>
                </a:effectLst>
              </a:defRPr>
            </a:lvl2pPr>
            <a:lvl3pPr>
              <a:buNone/>
              <a:defRPr sz="2200" b="0" cap="none" spc="0">
                <a:ln w="1905"/>
                <a:solidFill>
                  <a:schemeClr val="accent4">
                    <a:lumMod val="50000"/>
                  </a:schemeClr>
                </a:solidFill>
                <a:effectLst>
                  <a:innerShdw blurRad="69850" dist="43180" dir="5400000">
                    <a:srgbClr val="000000">
                      <a:alpha val="65000"/>
                    </a:srgbClr>
                  </a:innerShdw>
                </a:effectLst>
              </a:defRPr>
            </a:lvl3pPr>
            <a:lvl4pPr>
              <a:buNone/>
              <a:defRPr sz="2200" b="0" cap="none" spc="0">
                <a:ln w="1905"/>
                <a:solidFill>
                  <a:schemeClr val="accent4">
                    <a:lumMod val="50000"/>
                  </a:schemeClr>
                </a:solidFill>
                <a:effectLst>
                  <a:innerShdw blurRad="69850" dist="43180" dir="5400000">
                    <a:srgbClr val="000000">
                      <a:alpha val="65000"/>
                    </a:srgbClr>
                  </a:innerShdw>
                </a:effectLst>
              </a:defRPr>
            </a:lvl4pPr>
            <a:lvl5pPr>
              <a:buNone/>
              <a:defRPr sz="2200" b="0" cap="none" spc="0">
                <a:ln w="1905"/>
                <a:solidFill>
                  <a:schemeClr val="accent4">
                    <a:lumMod val="50000"/>
                  </a:schemeClr>
                </a:solidFill>
                <a:effectLst>
                  <a:innerShdw blurRad="69850" dist="43180" dir="5400000">
                    <a:srgbClr val="000000">
                      <a:alpha val="65000"/>
                    </a:srgbClr>
                  </a:innerShdw>
                </a:effectLs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715B7D16-8FAD-4D2D-B977-107333E7495D}"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Z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EDC6A61B-BE74-4F9D-A512-535F7656D147}" type="slidenum">
              <a:rPr lang="en-ZA"/>
              <a:pPr>
                <a:defRPr/>
              </a:pPr>
              <a:t>‹#›</a:t>
            </a:fld>
            <a:endParaRPr lang="en-Z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Z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F8A273C6-BAE1-4514-94C2-FC9BDD7B8429}" type="slidenum">
              <a:rPr lang="en-ZA"/>
              <a:pPr>
                <a:defRPr/>
              </a:pPr>
              <a:t>‹#›</a:t>
            </a:fld>
            <a:endParaRPr lang="en-ZA"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Z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7" name="Date Placeholder 3"/>
          <p:cNvSpPr>
            <a:spLocks noGrp="1"/>
          </p:cNvSpPr>
          <p:nvPr>
            <p:ph type="dt" sz="half" idx="10"/>
          </p:nvPr>
        </p:nvSpPr>
        <p:spPr/>
        <p:txBody>
          <a:bodyPr/>
          <a:lstStyle>
            <a:lvl1pPr>
              <a:defRPr/>
            </a:lvl1pPr>
          </a:lstStyle>
          <a:p>
            <a:pPr>
              <a:defRPr/>
            </a:pPr>
            <a:endParaRPr lang="en-ZA" dirty="0"/>
          </a:p>
        </p:txBody>
      </p:sp>
      <p:sp>
        <p:nvSpPr>
          <p:cNvPr id="8" name="Footer Placeholder 4"/>
          <p:cNvSpPr>
            <a:spLocks noGrp="1"/>
          </p:cNvSpPr>
          <p:nvPr>
            <p:ph type="ftr" sz="quarter" idx="11"/>
          </p:nvPr>
        </p:nvSpPr>
        <p:spPr/>
        <p:txBody>
          <a:bodyPr/>
          <a:lstStyle>
            <a:lvl1pPr>
              <a:defRPr/>
            </a:lvl1pPr>
          </a:lstStyle>
          <a:p>
            <a:pPr>
              <a:defRPr/>
            </a:pPr>
            <a:endParaRPr lang="en-ZA" dirty="0"/>
          </a:p>
        </p:txBody>
      </p:sp>
      <p:sp>
        <p:nvSpPr>
          <p:cNvPr id="9" name="Slide Number Placeholder 5"/>
          <p:cNvSpPr>
            <a:spLocks noGrp="1"/>
          </p:cNvSpPr>
          <p:nvPr>
            <p:ph type="sldNum" sz="quarter" idx="12"/>
          </p:nvPr>
        </p:nvSpPr>
        <p:spPr/>
        <p:txBody>
          <a:bodyPr/>
          <a:lstStyle>
            <a:lvl1pPr>
              <a:defRPr/>
            </a:lvl1pPr>
          </a:lstStyle>
          <a:p>
            <a:pPr>
              <a:defRPr/>
            </a:pPr>
            <a:fld id="{DD545F93-246A-4563-ABE3-4D7CC6E501BC}" type="slidenum">
              <a:rPr lang="en-ZA"/>
              <a:pPr>
                <a:defRPr/>
              </a:pPr>
              <a:t>‹#›</a:t>
            </a:fld>
            <a:endParaRPr lang="en-ZA"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effectLst/>
        </p:spPr>
        <p:txBody>
          <a:bodyPr/>
          <a:lstStyle>
            <a:lvl1pPr>
              <a:defRPr>
                <a:effectLst/>
              </a:defRPr>
            </a:lvl1pPr>
          </a:lstStyle>
          <a:p>
            <a:r>
              <a:rPr lang="en-US" dirty="0" smtClean="0"/>
              <a:t>Click to edit Master title style</a:t>
            </a:r>
            <a:endParaRPr lang="en-ZA" dirty="0"/>
          </a:p>
        </p:txBody>
      </p:sp>
      <p:sp>
        <p:nvSpPr>
          <p:cNvPr id="3" name="Date Placeholder 3"/>
          <p:cNvSpPr>
            <a:spLocks noGrp="1"/>
          </p:cNvSpPr>
          <p:nvPr>
            <p:ph type="dt" sz="half" idx="10"/>
          </p:nvPr>
        </p:nvSpPr>
        <p:spPr/>
        <p:txBody>
          <a:bodyPr/>
          <a:lstStyle>
            <a:lvl1pPr>
              <a:defRPr/>
            </a:lvl1pPr>
          </a:lstStyle>
          <a:p>
            <a:pPr>
              <a:defRPr/>
            </a:pPr>
            <a:endParaRPr lang="en-ZA" dirty="0"/>
          </a:p>
        </p:txBody>
      </p:sp>
      <p:sp>
        <p:nvSpPr>
          <p:cNvPr id="4" name="Footer Placeholder 4"/>
          <p:cNvSpPr>
            <a:spLocks noGrp="1"/>
          </p:cNvSpPr>
          <p:nvPr>
            <p:ph type="ftr" sz="quarter" idx="11"/>
          </p:nvPr>
        </p:nvSpPr>
        <p:spPr/>
        <p:txBody>
          <a:bodyPr/>
          <a:lstStyle>
            <a:lvl1pPr>
              <a:defRPr/>
            </a:lvl1pPr>
          </a:lstStyle>
          <a:p>
            <a:pPr>
              <a:defRPr/>
            </a:pPr>
            <a:endParaRPr lang="en-ZA" dirty="0"/>
          </a:p>
        </p:txBody>
      </p:sp>
      <p:sp>
        <p:nvSpPr>
          <p:cNvPr id="5" name="Slide Number Placeholder 5"/>
          <p:cNvSpPr>
            <a:spLocks noGrp="1"/>
          </p:cNvSpPr>
          <p:nvPr>
            <p:ph type="sldNum" sz="quarter" idx="12"/>
          </p:nvPr>
        </p:nvSpPr>
        <p:spPr/>
        <p:txBody>
          <a:bodyPr/>
          <a:lstStyle>
            <a:lvl1pPr>
              <a:defRPr/>
            </a:lvl1pPr>
          </a:lstStyle>
          <a:p>
            <a:pPr>
              <a:defRPr/>
            </a:pPr>
            <a:fld id="{EDAFA3F2-621D-4625-A77F-F7300D5B5CF8}" type="slidenum">
              <a:rPr lang="en-ZA"/>
              <a:pPr>
                <a:defRPr/>
              </a:pPr>
              <a:t>‹#›</a:t>
            </a:fld>
            <a:endParaRPr lang="en-ZA"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ZA" dirty="0"/>
          </a:p>
        </p:txBody>
      </p:sp>
      <p:sp>
        <p:nvSpPr>
          <p:cNvPr id="3" name="Footer Placeholder 4"/>
          <p:cNvSpPr>
            <a:spLocks noGrp="1"/>
          </p:cNvSpPr>
          <p:nvPr>
            <p:ph type="ftr" sz="quarter" idx="11"/>
          </p:nvPr>
        </p:nvSpPr>
        <p:spPr/>
        <p:txBody>
          <a:bodyPr/>
          <a:lstStyle>
            <a:lvl1pPr>
              <a:defRPr/>
            </a:lvl1pPr>
          </a:lstStyle>
          <a:p>
            <a:pPr>
              <a:defRPr/>
            </a:pPr>
            <a:endParaRPr lang="en-ZA" dirty="0"/>
          </a:p>
        </p:txBody>
      </p:sp>
      <p:sp>
        <p:nvSpPr>
          <p:cNvPr id="4" name="Slide Number Placeholder 5"/>
          <p:cNvSpPr>
            <a:spLocks noGrp="1"/>
          </p:cNvSpPr>
          <p:nvPr>
            <p:ph type="sldNum" sz="quarter" idx="12"/>
          </p:nvPr>
        </p:nvSpPr>
        <p:spPr/>
        <p:txBody>
          <a:bodyPr/>
          <a:lstStyle>
            <a:lvl1pPr>
              <a:defRPr/>
            </a:lvl1pPr>
          </a:lstStyle>
          <a:p>
            <a:pPr>
              <a:defRPr/>
            </a:pPr>
            <a:fld id="{D1EC61A1-0C89-4EBE-896F-443F0F11980F}" type="slidenum">
              <a:rPr lang="en-ZA"/>
              <a:pPr>
                <a:defRPr/>
              </a:pPr>
              <a:t>‹#›</a:t>
            </a:fld>
            <a:endParaRPr lang="en-ZA"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Z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EDFE7D3D-5C69-42F7-B4D1-FFEDE26BE084}" type="slidenum">
              <a:rPr lang="en-ZA"/>
              <a:pPr>
                <a:defRPr/>
              </a:pPr>
              <a:t>‹#›</a:t>
            </a:fld>
            <a:endParaRPr lang="en-ZA"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Z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ZA" dirty="0"/>
          </a:p>
        </p:txBody>
      </p:sp>
      <p:sp>
        <p:nvSpPr>
          <p:cNvPr id="6" name="Footer Placeholder 4"/>
          <p:cNvSpPr>
            <a:spLocks noGrp="1"/>
          </p:cNvSpPr>
          <p:nvPr>
            <p:ph type="ftr" sz="quarter" idx="11"/>
          </p:nvPr>
        </p:nvSpPr>
        <p:spPr/>
        <p:txBody>
          <a:bodyPr/>
          <a:lstStyle>
            <a:lvl1pPr>
              <a:defRPr/>
            </a:lvl1pPr>
          </a:lstStyle>
          <a:p>
            <a:pPr>
              <a:defRPr/>
            </a:pPr>
            <a:endParaRPr lang="en-ZA" dirty="0"/>
          </a:p>
        </p:txBody>
      </p:sp>
      <p:sp>
        <p:nvSpPr>
          <p:cNvPr id="7" name="Slide Number Placeholder 5"/>
          <p:cNvSpPr>
            <a:spLocks noGrp="1"/>
          </p:cNvSpPr>
          <p:nvPr>
            <p:ph type="sldNum" sz="quarter" idx="12"/>
          </p:nvPr>
        </p:nvSpPr>
        <p:spPr/>
        <p:txBody>
          <a:bodyPr/>
          <a:lstStyle>
            <a:lvl1pPr>
              <a:defRPr/>
            </a:lvl1pPr>
          </a:lstStyle>
          <a:p>
            <a:pPr>
              <a:defRPr/>
            </a:pPr>
            <a:fld id="{4B65E6AA-999F-45CE-810B-270E8A911C40}" type="slidenum">
              <a:rPr lang="en-ZA"/>
              <a:pPr>
                <a:defRPr/>
              </a:pPr>
              <a:t>‹#›</a:t>
            </a:fld>
            <a:endParaRPr lang="en-ZA"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effectLst/>
              </a:defRPr>
            </a:lvl1pPr>
          </a:lstStyle>
          <a:p>
            <a:r>
              <a:rPr lang="en-US" dirty="0" smtClean="0"/>
              <a:t>Click to edit Master title style</a:t>
            </a:r>
            <a:endParaRPr lang="en-ZA" dirty="0"/>
          </a:p>
        </p:txBody>
      </p:sp>
      <p:sp>
        <p:nvSpPr>
          <p:cNvPr id="3" name="Vertical Text Placeholder 2"/>
          <p:cNvSpPr>
            <a:spLocks noGrp="1"/>
          </p:cNvSpPr>
          <p:nvPr>
            <p:ph type="body" orient="vert" idx="1"/>
          </p:nvPr>
        </p:nvSpPr>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ZA" dirty="0"/>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B0820F97-FF06-4581-9DA4-2A6999DFDD4A}" type="slidenum">
              <a:rPr lang="en-ZA"/>
              <a:pPr>
                <a:defRPr/>
              </a:pPr>
              <a:t>‹#›</a:t>
            </a:fld>
            <a:endParaRPr lang="en-ZA"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Z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4" name="Date Placeholder 3"/>
          <p:cNvSpPr>
            <a:spLocks noGrp="1"/>
          </p:cNvSpPr>
          <p:nvPr>
            <p:ph type="dt" sz="half" idx="10"/>
          </p:nvPr>
        </p:nvSpPr>
        <p:spPr/>
        <p:txBody>
          <a:bodyPr/>
          <a:lstStyle>
            <a:lvl1pPr>
              <a:defRPr/>
            </a:lvl1pPr>
          </a:lstStyle>
          <a:p>
            <a:pPr>
              <a:defRPr/>
            </a:pPr>
            <a:endParaRPr lang="en-ZA" dirty="0"/>
          </a:p>
        </p:txBody>
      </p:sp>
      <p:sp>
        <p:nvSpPr>
          <p:cNvPr id="5" name="Footer Placeholder 4"/>
          <p:cNvSpPr>
            <a:spLocks noGrp="1"/>
          </p:cNvSpPr>
          <p:nvPr>
            <p:ph type="ftr" sz="quarter" idx="11"/>
          </p:nvPr>
        </p:nvSpPr>
        <p:spPr/>
        <p:txBody>
          <a:bodyPr/>
          <a:lstStyle>
            <a:lvl1pPr>
              <a:defRPr/>
            </a:lvl1pPr>
          </a:lstStyle>
          <a:p>
            <a:pPr>
              <a:defRPr/>
            </a:pPr>
            <a:endParaRPr lang="en-ZA" dirty="0"/>
          </a:p>
        </p:txBody>
      </p:sp>
      <p:sp>
        <p:nvSpPr>
          <p:cNvPr id="6" name="Slide Number Placeholder 5"/>
          <p:cNvSpPr>
            <a:spLocks noGrp="1"/>
          </p:cNvSpPr>
          <p:nvPr>
            <p:ph type="sldNum" sz="quarter" idx="12"/>
          </p:nvPr>
        </p:nvSpPr>
        <p:spPr/>
        <p:txBody>
          <a:bodyPr/>
          <a:lstStyle>
            <a:lvl1pPr>
              <a:defRPr/>
            </a:lvl1pPr>
          </a:lstStyle>
          <a:p>
            <a:pPr>
              <a:defRPr/>
            </a:pPr>
            <a:fld id="{6899015C-B02B-4F12-890C-22208D085126}" type="slidenum">
              <a:rPr lang="en-ZA"/>
              <a:pPr>
                <a:defRPr/>
              </a:pPr>
              <a:t>‹#›</a:t>
            </a:fld>
            <a:endParaRPr lang="en-ZA"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4838" cy="1138237"/>
          </a:xfrm>
        </p:spPr>
        <p:txBody>
          <a:bodyPr/>
          <a:lstStyle>
            <a:lvl1pPr>
              <a:defRPr>
                <a:solidFill>
                  <a:schemeClr val="accent3">
                    <a:lumMod val="75000"/>
                  </a:schemeClr>
                </a:solidFill>
              </a:defRPr>
            </a:lvl1pPr>
          </a:lstStyle>
          <a:p>
            <a:r>
              <a:rPr lang="en-US" dirty="0" smtClean="0"/>
              <a:t>Click to edit Master title style</a:t>
            </a:r>
            <a:endParaRPr lang="en-ZA" dirty="0"/>
          </a:p>
        </p:txBody>
      </p:sp>
      <p:sp>
        <p:nvSpPr>
          <p:cNvPr id="3" name="Date Placeholder 2"/>
          <p:cNvSpPr>
            <a:spLocks noGrp="1"/>
          </p:cNvSpPr>
          <p:nvPr>
            <p:ph type="dt" idx="10"/>
          </p:nvPr>
        </p:nvSpPr>
        <p:spPr>
          <a:xfrm>
            <a:off x="457200" y="6278563"/>
            <a:ext cx="2128838" cy="452437"/>
          </a:xfrm>
        </p:spPr>
        <p:txBody>
          <a:bodyPr/>
          <a:lstStyle>
            <a:lvl1pPr>
              <a:defRPr/>
            </a:lvl1pPr>
          </a:lstStyle>
          <a:p>
            <a:pPr>
              <a:defRPr/>
            </a:pPr>
            <a:endParaRPr lang="en-US" dirty="0"/>
          </a:p>
        </p:txBody>
      </p:sp>
      <p:sp>
        <p:nvSpPr>
          <p:cNvPr id="4" name="Footer Placeholder 3"/>
          <p:cNvSpPr>
            <a:spLocks noGrp="1"/>
          </p:cNvSpPr>
          <p:nvPr>
            <p:ph type="ftr" idx="11"/>
          </p:nvPr>
        </p:nvSpPr>
        <p:spPr>
          <a:xfrm>
            <a:off x="3124200" y="6278563"/>
            <a:ext cx="2890838" cy="452437"/>
          </a:xfrm>
        </p:spPr>
        <p:txBody>
          <a:bodyPr/>
          <a:lstStyle>
            <a:lvl1pPr>
              <a:defRPr/>
            </a:lvl1pPr>
          </a:lstStyle>
          <a:p>
            <a:pPr>
              <a:defRPr/>
            </a:pPr>
            <a:endParaRPr lang="en-ZA" dirty="0"/>
          </a:p>
        </p:txBody>
      </p:sp>
      <p:sp>
        <p:nvSpPr>
          <p:cNvPr id="5" name="Slide Number Placeholder 4"/>
          <p:cNvSpPr>
            <a:spLocks noGrp="1"/>
          </p:cNvSpPr>
          <p:nvPr>
            <p:ph type="sldNum" idx="12"/>
          </p:nvPr>
        </p:nvSpPr>
        <p:spPr>
          <a:xfrm>
            <a:off x="6553200" y="6278563"/>
            <a:ext cx="2128838" cy="452437"/>
          </a:xfrm>
        </p:spPr>
        <p:txBody>
          <a:bodyPr/>
          <a:lstStyle>
            <a:lvl1pPr>
              <a:defRPr/>
            </a:lvl1pPr>
          </a:lstStyle>
          <a:p>
            <a:pPr>
              <a:defRPr/>
            </a:pPr>
            <a:fld id="{E81DA09B-A993-411C-A6BC-479434076786}" type="slidenum">
              <a:rPr lang="en-ZA"/>
              <a:pPr>
                <a:defRPr/>
              </a:pPr>
              <a:t>‹#›</a:t>
            </a:fld>
            <a:endParaRPr lang="en-ZA" dirty="0"/>
          </a:p>
        </p:txBody>
      </p:sp>
      <p:pic>
        <p:nvPicPr>
          <p:cNvPr id="7" name="Picture 6" descr="Chodesh Large.png"/>
          <p:cNvPicPr>
            <a:picLocks noChangeAspect="1"/>
          </p:cNvPicPr>
          <p:nvPr userDrawn="1"/>
        </p:nvPicPr>
        <p:blipFill>
          <a:blip r:embed="rId2" cstate="print"/>
          <a:stretch>
            <a:fillRect/>
          </a:stretch>
        </p:blipFill>
        <p:spPr>
          <a:xfrm>
            <a:off x="3071" y="5976664"/>
            <a:ext cx="1040537" cy="836712"/>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effectLst>
            <a:glow rad="63500">
              <a:schemeClr val="accent5">
                <a:satMod val="175000"/>
                <a:alpha val="40000"/>
              </a:schemeClr>
            </a:glow>
          </a:effectLst>
        </p:spPr>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r>
              <a:rPr lang="en-US" dirty="0" smtClean="0"/>
              <a:t>Click to edit Master title style</a:t>
            </a:r>
            <a:endParaRPr lang="en-ZA" dirty="0"/>
          </a:p>
        </p:txBody>
      </p:sp>
      <p:sp>
        <p:nvSpPr>
          <p:cNvPr id="3" name="Text Placeholder 2"/>
          <p:cNvSpPr>
            <a:spLocks noGrp="1"/>
          </p:cNvSpPr>
          <p:nvPr>
            <p:ph type="body" idx="1"/>
          </p:nvPr>
        </p:nvSpPr>
        <p:spPr>
          <a:xfrm>
            <a:off x="467544" y="1600200"/>
            <a:ext cx="8219256" cy="5257800"/>
          </a:xfrm>
          <a:prstGeom prst="rect">
            <a:avLst/>
          </a:prstGeom>
          <a:effectLst>
            <a:glow rad="63500">
              <a:srgbClr val="FFFF00">
                <a:alpha val="40000"/>
              </a:srgbClr>
            </a:glow>
          </a:effectLst>
        </p:spPr>
        <p:txBody>
          <a:bodyPr vert="horz" lIns="91440" tIns="45720" rIns="91440" bIns="45720" rtlCol="0">
            <a:normAutofit/>
          </a:bodyPr>
          <a:lstStyle/>
          <a:p>
            <a:pPr lvl="0"/>
            <a:endParaRPr lang="en-ZA"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ZA"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330956C2-FAE5-46F6-8224-5223E47ED471}" type="slidenum">
              <a:rPr lang="en-ZA" smtClean="0"/>
              <a:pPr>
                <a:defRPr/>
              </a:pPr>
              <a:t>‹#›</a:t>
            </a:fld>
            <a:endParaRPr lang="en-ZA" dirty="0"/>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400" b="1" kern="1200" cap="none" spc="0">
          <a:ln w="11430"/>
          <a:solidFill>
            <a:schemeClr val="accent4">
              <a:lumMod val="50000"/>
            </a:schemeClr>
          </a:solidFill>
          <a:effectLst>
            <a:outerShdw blurRad="80000" dist="40000" dir="5040000" algn="tl">
              <a:srgbClr val="000000">
                <a:alpha val="30000"/>
              </a:srgbClr>
            </a:outerShdw>
          </a:effectLst>
          <a:latin typeface="+mj-lt"/>
          <a:ea typeface="+mj-ea"/>
          <a:cs typeface="+mj-cs"/>
        </a:defRPr>
      </a:lvl1pPr>
      <a:lvl2pPr algn="ctr" rtl="0" eaLnBrk="0" fontAlgn="base" hangingPunct="0">
        <a:spcBef>
          <a:spcPct val="0"/>
        </a:spcBef>
        <a:spcAft>
          <a:spcPct val="0"/>
        </a:spcAft>
        <a:defRPr sz="4400" b="1">
          <a:solidFill>
            <a:schemeClr val="tx1"/>
          </a:solidFill>
          <a:latin typeface="Calibri" pitchFamily="34" charset="0"/>
        </a:defRPr>
      </a:lvl2pPr>
      <a:lvl3pPr algn="ctr" rtl="0" eaLnBrk="0" fontAlgn="base" hangingPunct="0">
        <a:spcBef>
          <a:spcPct val="0"/>
        </a:spcBef>
        <a:spcAft>
          <a:spcPct val="0"/>
        </a:spcAft>
        <a:defRPr sz="4400" b="1">
          <a:solidFill>
            <a:schemeClr val="tx1"/>
          </a:solidFill>
          <a:latin typeface="Calibri" pitchFamily="34" charset="0"/>
        </a:defRPr>
      </a:lvl3pPr>
      <a:lvl4pPr algn="ctr" rtl="0" eaLnBrk="0" fontAlgn="base" hangingPunct="0">
        <a:spcBef>
          <a:spcPct val="0"/>
        </a:spcBef>
        <a:spcAft>
          <a:spcPct val="0"/>
        </a:spcAft>
        <a:defRPr sz="4400" b="1">
          <a:solidFill>
            <a:schemeClr val="tx1"/>
          </a:solidFill>
          <a:latin typeface="Calibri" pitchFamily="34" charset="0"/>
        </a:defRPr>
      </a:lvl4pPr>
      <a:lvl5pPr algn="ctr" rtl="0" eaLnBrk="0" fontAlgn="base" hangingPunct="0">
        <a:spcBef>
          <a:spcPct val="0"/>
        </a:spcBef>
        <a:spcAft>
          <a:spcPct val="0"/>
        </a:spcAft>
        <a:defRPr sz="4400" b="1">
          <a:solidFill>
            <a:schemeClr val="tx1"/>
          </a:solidFill>
          <a:latin typeface="Calibri" pitchFamily="34" charset="0"/>
        </a:defRPr>
      </a:lvl5pPr>
      <a:lvl6pPr marL="457200" algn="ctr" rtl="0" fontAlgn="base">
        <a:spcBef>
          <a:spcPct val="0"/>
        </a:spcBef>
        <a:spcAft>
          <a:spcPct val="0"/>
        </a:spcAft>
        <a:defRPr sz="4400">
          <a:solidFill>
            <a:srgbClr val="75005F"/>
          </a:solidFill>
          <a:latin typeface="Calibri" pitchFamily="34" charset="0"/>
        </a:defRPr>
      </a:lvl6pPr>
      <a:lvl7pPr marL="914400" algn="ctr" rtl="0" fontAlgn="base">
        <a:spcBef>
          <a:spcPct val="0"/>
        </a:spcBef>
        <a:spcAft>
          <a:spcPct val="0"/>
        </a:spcAft>
        <a:defRPr sz="4400">
          <a:solidFill>
            <a:srgbClr val="75005F"/>
          </a:solidFill>
          <a:latin typeface="Calibri" pitchFamily="34" charset="0"/>
        </a:defRPr>
      </a:lvl7pPr>
      <a:lvl8pPr marL="1371600" algn="ctr" rtl="0" fontAlgn="base">
        <a:spcBef>
          <a:spcPct val="0"/>
        </a:spcBef>
        <a:spcAft>
          <a:spcPct val="0"/>
        </a:spcAft>
        <a:defRPr sz="4400">
          <a:solidFill>
            <a:srgbClr val="75005F"/>
          </a:solidFill>
          <a:latin typeface="Calibri" pitchFamily="34" charset="0"/>
        </a:defRPr>
      </a:lvl8pPr>
      <a:lvl9pPr marL="1828800" algn="ctr" rtl="0" fontAlgn="base">
        <a:spcBef>
          <a:spcPct val="0"/>
        </a:spcBef>
        <a:spcAft>
          <a:spcPct val="0"/>
        </a:spcAft>
        <a:defRPr sz="4400">
          <a:solidFill>
            <a:srgbClr val="75005F"/>
          </a:solidFill>
          <a:latin typeface="Calibri" pitchFamily="34" charset="0"/>
        </a:defRPr>
      </a:lvl9pPr>
    </p:titleStyle>
    <p:bodyStyle>
      <a:lvl1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1pPr>
      <a:lvl2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2pPr>
      <a:lvl3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3pPr>
      <a:lvl4pPr marL="0" indent="0" algn="just" rtl="0" eaLnBrk="0" fontAlgn="base" hangingPunct="0">
        <a:spcBef>
          <a:spcPct val="20000"/>
        </a:spcBef>
        <a:spcAft>
          <a:spcPct val="0"/>
        </a:spcAft>
        <a:buFont typeface="Arial"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4pPr>
      <a:lvl5pPr marL="0" indent="0" algn="just" rtl="0" eaLnBrk="0" fontAlgn="base" hangingPunct="0">
        <a:spcBef>
          <a:spcPct val="20000"/>
        </a:spcBef>
        <a:spcAft>
          <a:spcPct val="0"/>
        </a:spcAft>
        <a:buFont typeface="Arial" pitchFamily="34" charset="0"/>
        <a:buNone/>
        <a:defRPr sz="2400" b="0" kern="1200" cap="none" spc="0">
          <a:ln w="1905"/>
          <a:solidFill>
            <a:schemeClr val="accent4">
              <a:lumMod val="75000"/>
            </a:schemeClr>
          </a:solidFill>
          <a:effectLst>
            <a:innerShdw blurRad="69850" dist="43180" dir="5400000">
              <a:srgbClr val="000000">
                <a:alpha val="65000"/>
              </a:srgbClr>
            </a:inn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hyperlink" Target="http://www.sheepfoldgleanings.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389040_560666690622108_1545423389_n - Copy.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sp>
        <p:nvSpPr>
          <p:cNvPr id="5" name="Slide Number Placeholder 4"/>
          <p:cNvSpPr>
            <a:spLocks noGrp="1"/>
          </p:cNvSpPr>
          <p:nvPr>
            <p:ph type="sldNum" idx="12"/>
          </p:nvPr>
        </p:nvSpPr>
        <p:spPr/>
        <p:txBody>
          <a:bodyPr/>
          <a:lstStyle/>
          <a:p>
            <a:pPr>
              <a:defRPr/>
            </a:pPr>
            <a:fld id="{E81DA09B-A993-411C-A6BC-479434076786}" type="slidenum">
              <a:rPr lang="en-ZA" smtClean="0"/>
              <a:pPr>
                <a:defRPr/>
              </a:pPr>
              <a:t>1</a:t>
            </a:fld>
            <a:endParaRPr lang="en-ZA" dirty="0"/>
          </a:p>
        </p:txBody>
      </p:sp>
      <p:pic>
        <p:nvPicPr>
          <p:cNvPr id="8" name="Picture 7" descr="Chodesh Large.png"/>
          <p:cNvPicPr>
            <a:picLocks noChangeAspect="1"/>
          </p:cNvPicPr>
          <p:nvPr/>
        </p:nvPicPr>
        <p:blipFill>
          <a:blip r:embed="rId4" cstate="print"/>
          <a:stretch>
            <a:fillRect/>
          </a:stretch>
        </p:blipFill>
        <p:spPr>
          <a:xfrm>
            <a:off x="1526365" y="260648"/>
            <a:ext cx="6358003" cy="5112568"/>
          </a:xfrm>
          <a:prstGeom prst="rect">
            <a:avLst/>
          </a:prstGeom>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ZA" dirty="0" smtClean="0"/>
              <a:t>RECOGNITION</a:t>
            </a:r>
            <a:endParaRPr lang="en-ZA" dirty="0"/>
          </a:p>
        </p:txBody>
      </p:sp>
      <p:sp>
        <p:nvSpPr>
          <p:cNvPr id="5" name="Content Placeholder 4"/>
          <p:cNvSpPr>
            <a:spLocks noGrp="1"/>
          </p:cNvSpPr>
          <p:nvPr>
            <p:ph idx="1"/>
          </p:nvPr>
        </p:nvSpPr>
        <p:spPr/>
        <p:txBody>
          <a:bodyPr>
            <a:normAutofit fontScale="25000" lnSpcReduction="20000"/>
          </a:bodyPr>
          <a:lstStyle/>
          <a:p>
            <a:pPr algn="ctr">
              <a:lnSpc>
                <a:spcPts val="2200"/>
              </a:lnSpc>
            </a:pPr>
            <a:r>
              <a:rPr lang="en-ZA" sz="9600" b="1" dirty="0" smtClean="0"/>
              <a:t>THE MESSIANIC PROPHECY BIBLE PROJECT</a:t>
            </a:r>
          </a:p>
          <a:p>
            <a:pPr>
              <a:lnSpc>
                <a:spcPts val="2200"/>
              </a:lnSpc>
            </a:pPr>
            <a:r>
              <a:rPr lang="en-ZA" sz="9600" i="1" dirty="0" smtClean="0">
                <a:solidFill>
                  <a:srgbClr val="004821"/>
                </a:solidFill>
              </a:rPr>
              <a:t>http://www.messianicbible.com</a:t>
            </a:r>
          </a:p>
          <a:p>
            <a:pPr>
              <a:lnSpc>
                <a:spcPts val="2200"/>
              </a:lnSpc>
            </a:pPr>
            <a:endParaRPr lang="en-ZA" sz="9600" dirty="0" smtClean="0"/>
          </a:p>
          <a:p>
            <a:pPr algn="ctr">
              <a:lnSpc>
                <a:spcPts val="2200"/>
              </a:lnSpc>
            </a:pPr>
            <a:r>
              <a:rPr lang="en-ZA" sz="9600" b="1" dirty="0" smtClean="0"/>
              <a:t>HEAR O ISRAEL </a:t>
            </a:r>
          </a:p>
          <a:p>
            <a:pPr>
              <a:lnSpc>
                <a:spcPts val="2200"/>
              </a:lnSpc>
            </a:pPr>
            <a:r>
              <a:rPr lang="en-ZA" sz="9600" i="1" dirty="0" smtClean="0">
                <a:solidFill>
                  <a:srgbClr val="004821"/>
                </a:solidFill>
              </a:rPr>
              <a:t>www.hearoisrael.org</a:t>
            </a:r>
          </a:p>
          <a:p>
            <a:pPr>
              <a:lnSpc>
                <a:spcPts val="2200"/>
              </a:lnSpc>
            </a:pPr>
            <a:endParaRPr lang="en-ZA" sz="9600" dirty="0" smtClean="0"/>
          </a:p>
          <a:p>
            <a:pPr algn="ctr">
              <a:lnSpc>
                <a:spcPts val="2200"/>
              </a:lnSpc>
            </a:pPr>
            <a:r>
              <a:rPr lang="en-ZA" sz="9600" b="1" dirty="0" smtClean="0"/>
              <a:t>SHEEPFOLD GLEANINGS WRITTEN BY JULIE PARKER</a:t>
            </a:r>
            <a:endParaRPr lang="en-ZA" sz="9600" b="1" dirty="0" smtClean="0">
              <a:hlinkClick r:id="rId2"/>
            </a:endParaRPr>
          </a:p>
          <a:p>
            <a:pPr>
              <a:lnSpc>
                <a:spcPts val="2200"/>
              </a:lnSpc>
            </a:pPr>
            <a:r>
              <a:rPr lang="en-ZA" sz="9600" i="1" dirty="0" smtClean="0">
                <a:solidFill>
                  <a:srgbClr val="004821"/>
                </a:solidFill>
              </a:rPr>
              <a:t>www.sheepfoldgleanings.com</a:t>
            </a:r>
          </a:p>
          <a:p>
            <a:pPr>
              <a:lnSpc>
                <a:spcPts val="2200"/>
              </a:lnSpc>
            </a:pPr>
            <a:endParaRPr lang="en-ZA" sz="9600" dirty="0" smtClean="0"/>
          </a:p>
          <a:p>
            <a:pPr algn="ctr">
              <a:lnSpc>
                <a:spcPts val="2200"/>
              </a:lnSpc>
            </a:pPr>
            <a:r>
              <a:rPr lang="en-ZA" sz="9600" b="1" dirty="0" smtClean="0"/>
              <a:t>MESSIANIC ISRAEL ALLIANCE</a:t>
            </a:r>
          </a:p>
          <a:p>
            <a:pPr>
              <a:lnSpc>
                <a:spcPts val="2200"/>
              </a:lnSpc>
            </a:pPr>
            <a:r>
              <a:rPr lang="en-ZA" sz="9600" i="1" dirty="0" smtClean="0">
                <a:solidFill>
                  <a:srgbClr val="004821"/>
                </a:solidFill>
              </a:rPr>
              <a:t>http://www.messianicisrael.com</a:t>
            </a:r>
          </a:p>
          <a:p>
            <a:pPr>
              <a:lnSpc>
                <a:spcPts val="2200"/>
              </a:lnSpc>
            </a:pPr>
            <a:endParaRPr lang="en-ZA" sz="9600" dirty="0" smtClean="0"/>
          </a:p>
          <a:p>
            <a:pPr algn="ctr">
              <a:lnSpc>
                <a:spcPts val="2200"/>
              </a:lnSpc>
            </a:pPr>
            <a:r>
              <a:rPr lang="en-ZA" sz="9600" b="1" dirty="0" smtClean="0"/>
              <a:t>AZAMRA TORAH FOR OUR TIME – RABBI AVRAHAM GREENBAUM</a:t>
            </a:r>
          </a:p>
          <a:p>
            <a:pPr>
              <a:lnSpc>
                <a:spcPts val="2200"/>
              </a:lnSpc>
            </a:pPr>
            <a:r>
              <a:rPr lang="en-ZA" sz="9600" i="1" dirty="0" smtClean="0">
                <a:solidFill>
                  <a:srgbClr val="004821"/>
                </a:solidFill>
              </a:rPr>
              <a:t>http://www.azamra.org</a:t>
            </a:r>
          </a:p>
          <a:p>
            <a:pPr>
              <a:lnSpc>
                <a:spcPts val="2200"/>
              </a:lnSpc>
            </a:pPr>
            <a:endParaRPr lang="en-ZA" dirty="0"/>
          </a:p>
        </p:txBody>
      </p:sp>
      <p:sp>
        <p:nvSpPr>
          <p:cNvPr id="3" name="Slide Number Placeholder 2"/>
          <p:cNvSpPr>
            <a:spLocks noGrp="1"/>
          </p:cNvSpPr>
          <p:nvPr>
            <p:ph type="sldNum" sz="quarter" idx="12"/>
          </p:nvPr>
        </p:nvSpPr>
        <p:spPr/>
        <p:txBody>
          <a:bodyPr/>
          <a:lstStyle/>
          <a:p>
            <a:pPr>
              <a:defRPr/>
            </a:pPr>
            <a:fld id="{E81DA09B-A993-411C-A6BC-479434076786}" type="slidenum">
              <a:rPr lang="en-ZA" smtClean="0"/>
              <a:pPr>
                <a:defRPr/>
              </a:pPr>
              <a:t>2</a:t>
            </a:fld>
            <a:endParaRPr lang="en-ZA"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11560" y="0"/>
            <a:ext cx="7772400" cy="1470025"/>
          </a:xfrm>
        </p:spPr>
        <p:txBody>
          <a:bodyPr/>
          <a:lstStyle/>
          <a:p>
            <a:r>
              <a:rPr lang="en-ZA" dirty="0" smtClean="0"/>
              <a:t>TERUMAH “Heave Offering”</a:t>
            </a:r>
            <a:endParaRPr lang="en-ZA" dirty="0"/>
          </a:p>
        </p:txBody>
      </p:sp>
      <p:sp>
        <p:nvSpPr>
          <p:cNvPr id="5" name="Subtitle 4"/>
          <p:cNvSpPr>
            <a:spLocks noGrp="1"/>
          </p:cNvSpPr>
          <p:nvPr>
            <p:ph type="subTitle" idx="1"/>
          </p:nvPr>
        </p:nvSpPr>
        <p:spPr>
          <a:xfrm>
            <a:off x="539552" y="5373216"/>
            <a:ext cx="8064896" cy="1484784"/>
          </a:xfrm>
        </p:spPr>
        <p:txBody>
          <a:bodyPr>
            <a:noAutofit/>
          </a:bodyPr>
          <a:lstStyle/>
          <a:p>
            <a:pPr>
              <a:lnSpc>
                <a:spcPts val="2400"/>
              </a:lnSpc>
            </a:pPr>
            <a:r>
              <a:rPr lang="en-ZA" sz="2800" dirty="0" smtClean="0"/>
              <a:t>TORAH: Exodus  25;1-27:19</a:t>
            </a:r>
          </a:p>
          <a:p>
            <a:pPr>
              <a:lnSpc>
                <a:spcPts val="2400"/>
              </a:lnSpc>
            </a:pPr>
            <a:r>
              <a:rPr lang="en-ZA" sz="2800" dirty="0" smtClean="0"/>
              <a:t>HAFTARAH: 1 Kings 5:26-6-13</a:t>
            </a:r>
          </a:p>
          <a:p>
            <a:pPr>
              <a:lnSpc>
                <a:spcPts val="2400"/>
              </a:lnSpc>
            </a:pPr>
            <a:r>
              <a:rPr lang="en-ZA" sz="2800" dirty="0" smtClean="0"/>
              <a:t> B’RIT CHADASHAH: </a:t>
            </a:r>
            <a:r>
              <a:rPr lang="en-ZA" dirty="0" smtClean="0"/>
              <a:t>Mark 10-11, 2 Corinthians 9:1–15</a:t>
            </a:r>
          </a:p>
          <a:p>
            <a:pPr>
              <a:lnSpc>
                <a:spcPts val="2500"/>
              </a:lnSpc>
            </a:pPr>
            <a:r>
              <a:rPr lang="en-ZA" sz="1800" i="1" dirty="0" smtClean="0">
                <a:solidFill>
                  <a:schemeClr val="accent2"/>
                </a:solidFill>
              </a:rPr>
              <a:t>All references: The Scripture 1998+ unless otherwise noted</a:t>
            </a:r>
            <a:endParaRPr lang="en-ZA" sz="1800" dirty="0" smtClean="0"/>
          </a:p>
          <a:p>
            <a:pPr>
              <a:lnSpc>
                <a:spcPts val="2500"/>
              </a:lnSpc>
            </a:pPr>
            <a:endParaRPr lang="en-ZA" dirty="0" smtClean="0"/>
          </a:p>
          <a:p>
            <a:endParaRPr lang="en-ZA" dirty="0" smtClean="0"/>
          </a:p>
          <a:p>
            <a:r>
              <a:rPr lang="en-ZA" dirty="0" smtClean="0"/>
              <a:t/>
            </a:r>
            <a:br>
              <a:rPr lang="en-ZA" dirty="0" smtClean="0"/>
            </a:br>
            <a:endParaRPr lang="en-ZA" dirty="0" smtClean="0"/>
          </a:p>
          <a:p>
            <a:endParaRPr lang="en-ZA" dirty="0"/>
          </a:p>
        </p:txBody>
      </p:sp>
      <p:sp>
        <p:nvSpPr>
          <p:cNvPr id="8" name="Slide Number Placeholder 7"/>
          <p:cNvSpPr>
            <a:spLocks noGrp="1"/>
          </p:cNvSpPr>
          <p:nvPr>
            <p:ph type="sldNum" sz="quarter" idx="12"/>
          </p:nvPr>
        </p:nvSpPr>
        <p:spPr/>
        <p:txBody>
          <a:bodyPr/>
          <a:lstStyle/>
          <a:p>
            <a:fld id="{757FE7B4-5ECE-4941-A25E-1C41B54B892F}" type="slidenum">
              <a:rPr lang="en-ZA" smtClean="0"/>
              <a:pPr/>
              <a:t>3</a:t>
            </a:fld>
            <a:endParaRPr lang="en-ZA" dirty="0"/>
          </a:p>
        </p:txBody>
      </p:sp>
      <p:pic>
        <p:nvPicPr>
          <p:cNvPr id="6" name="Picture 5" descr="https://staticapp.icpsc.com/icp/loadimage.php/mogile/261268/5a3ccbf254ce81f61ca0411037670420/image/jpeg"/>
          <p:cNvPicPr/>
          <p:nvPr/>
        </p:nvPicPr>
        <p:blipFill>
          <a:blip r:embed="rId2" cstate="print"/>
          <a:srcRect/>
          <a:stretch>
            <a:fillRect/>
          </a:stretch>
        </p:blipFill>
        <p:spPr bwMode="auto">
          <a:xfrm>
            <a:off x="1475656" y="1124744"/>
            <a:ext cx="5976664" cy="403244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TABERNACLE AND </a:t>
            </a:r>
            <a:r>
              <a:rPr lang="he-IL" sz="5400" b="0" dirty="0" smtClean="0"/>
              <a:t>יהושע</a:t>
            </a:r>
            <a:endParaRPr lang="en-ZA" dirty="0"/>
          </a:p>
        </p:txBody>
      </p:sp>
      <p:sp>
        <p:nvSpPr>
          <p:cNvPr id="3" name="Content Placeholder 2"/>
          <p:cNvSpPr>
            <a:spLocks noGrp="1"/>
          </p:cNvSpPr>
          <p:nvPr>
            <p:ph idx="1"/>
          </p:nvPr>
        </p:nvSpPr>
        <p:spPr/>
        <p:txBody>
          <a:bodyPr>
            <a:noAutofit/>
          </a:bodyPr>
          <a:lstStyle/>
          <a:p>
            <a:pPr algn="just">
              <a:lnSpc>
                <a:spcPts val="2200"/>
              </a:lnSpc>
            </a:pPr>
            <a:r>
              <a:rPr lang="en-ZA" b="0" dirty="0" smtClean="0"/>
              <a:t>In the book of John, </a:t>
            </a:r>
            <a:r>
              <a:rPr lang="he-IL" b="0" dirty="0" smtClean="0"/>
              <a:t>יהושע</a:t>
            </a:r>
            <a:r>
              <a:rPr lang="en-ZA" b="0" dirty="0" smtClean="0"/>
              <a:t> made this comment:</a:t>
            </a:r>
          </a:p>
          <a:p>
            <a:pPr>
              <a:lnSpc>
                <a:spcPts val="2200"/>
              </a:lnSpc>
            </a:pPr>
            <a:r>
              <a:rPr lang="en-ZA" b="0" i="1" dirty="0" smtClean="0">
                <a:solidFill>
                  <a:srgbClr val="004821"/>
                </a:solidFill>
              </a:rPr>
              <a:t>“For if you believed </a:t>
            </a:r>
            <a:r>
              <a:rPr lang="en-ZA" b="0" i="1" dirty="0" err="1" smtClean="0">
                <a:solidFill>
                  <a:srgbClr val="004821"/>
                </a:solidFill>
              </a:rPr>
              <a:t>Mosheh</a:t>
            </a:r>
            <a:r>
              <a:rPr lang="en-ZA" b="0" i="1" dirty="0" smtClean="0">
                <a:solidFill>
                  <a:srgbClr val="004821"/>
                </a:solidFill>
              </a:rPr>
              <a:t>, you would have believed Me, since he wrote about Me. </a:t>
            </a:r>
            <a:r>
              <a:rPr lang="en-ZA" i="1" dirty="0" smtClean="0">
                <a:solidFill>
                  <a:srgbClr val="004821"/>
                </a:solidFill>
              </a:rPr>
              <a:t>(John 5:46)</a:t>
            </a:r>
          </a:p>
          <a:p>
            <a:pPr algn="just">
              <a:lnSpc>
                <a:spcPts val="2200"/>
              </a:lnSpc>
            </a:pPr>
            <a:r>
              <a:rPr lang="en-ZA" b="0" dirty="0" smtClean="0"/>
              <a:t>If Moses wrote about </a:t>
            </a:r>
            <a:r>
              <a:rPr lang="he-IL" b="0" dirty="0" smtClean="0"/>
              <a:t>יהושע</a:t>
            </a:r>
            <a:r>
              <a:rPr lang="en-ZA" b="0" dirty="0" smtClean="0"/>
              <a:t>, and so much of what Moses wrote about was about the tabernacle, then the tabernacle must be about </a:t>
            </a:r>
            <a:r>
              <a:rPr lang="he-IL" b="0" dirty="0" smtClean="0"/>
              <a:t>יהושע</a:t>
            </a:r>
            <a:r>
              <a:rPr lang="en-ZA" b="0" dirty="0" smtClean="0"/>
              <a:t>, correct? In order to have the proper understanding of the tabernacle, it is crucial that we understand this very important concept: Messiah is not just a head. He has a body and WE ARE His BODY!</a:t>
            </a:r>
          </a:p>
          <a:p>
            <a:pPr>
              <a:lnSpc>
                <a:spcPts val="2200"/>
              </a:lnSpc>
            </a:pPr>
            <a:r>
              <a:rPr lang="en-ZA" b="0" i="1" dirty="0" smtClean="0">
                <a:solidFill>
                  <a:srgbClr val="004821"/>
                </a:solidFill>
              </a:rPr>
              <a:t>And you are a body of Messiah, and members individually.</a:t>
            </a:r>
            <a:r>
              <a:rPr lang="en-ZA" i="1" dirty="0" smtClean="0">
                <a:solidFill>
                  <a:srgbClr val="004821"/>
                </a:solidFill>
              </a:rPr>
              <a:t> (1 Corinthians 12:27)</a:t>
            </a:r>
          </a:p>
          <a:p>
            <a:pPr algn="just">
              <a:lnSpc>
                <a:spcPts val="2200"/>
              </a:lnSpc>
            </a:pPr>
            <a:r>
              <a:rPr lang="en-ZA" b="0" dirty="0" smtClean="0"/>
              <a:t>So then, if the tabernacle is about </a:t>
            </a:r>
            <a:r>
              <a:rPr lang="he-IL" b="0" dirty="0" smtClean="0"/>
              <a:t>יהושע</a:t>
            </a:r>
            <a:r>
              <a:rPr lang="en-ZA" b="0" dirty="0" smtClean="0"/>
              <a:t>, then the tabernacle becomes a picture of us also since we are the body of Messiah. At this point in time the body is dispersed and not at all unified, so it would make sense that the completed tabernacle would be a picture of the Messiah (head) and the unified body of Messiah, this being a future event.</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a:t>
            </a:fld>
            <a:endParaRPr lang="en-ZA"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HEAVEN ON EARTH</a:t>
            </a:r>
            <a:endParaRPr lang="en-ZA" dirty="0"/>
          </a:p>
        </p:txBody>
      </p:sp>
      <p:sp>
        <p:nvSpPr>
          <p:cNvPr id="3" name="Content Placeholder 2"/>
          <p:cNvSpPr>
            <a:spLocks noGrp="1"/>
          </p:cNvSpPr>
          <p:nvPr>
            <p:ph idx="1"/>
          </p:nvPr>
        </p:nvSpPr>
        <p:spPr/>
        <p:txBody>
          <a:bodyPr>
            <a:normAutofit/>
          </a:bodyPr>
          <a:lstStyle/>
          <a:p>
            <a:pPr algn="just"/>
            <a:r>
              <a:rPr lang="he-IL" b="0" dirty="0" smtClean="0"/>
              <a:t>יהוה</a:t>
            </a:r>
            <a:r>
              <a:rPr lang="en-ZA" b="0" dirty="0" smtClean="0"/>
              <a:t> wanted Moses to build the earthly tabernacle as an exact replica of the heavenly model:</a:t>
            </a:r>
          </a:p>
          <a:p>
            <a:r>
              <a:rPr lang="en-ZA" b="0" i="1" dirty="0" smtClean="0">
                <a:solidFill>
                  <a:srgbClr val="004821"/>
                </a:solidFill>
              </a:rPr>
              <a:t>“According to all that I show you – the pattern of the Dwelling Place and the pattern of all its furnishings – make it exactly so. </a:t>
            </a:r>
            <a:r>
              <a:rPr lang="en-ZA" i="1" dirty="0" smtClean="0">
                <a:solidFill>
                  <a:srgbClr val="004821"/>
                </a:solidFill>
              </a:rPr>
              <a:t>(Exodus 25:9)</a:t>
            </a:r>
          </a:p>
          <a:p>
            <a:pPr algn="just"/>
            <a:r>
              <a:rPr lang="en-ZA" b="0" dirty="0" smtClean="0"/>
              <a:t>The structure that would be built according to this heavenly pattern would bring </a:t>
            </a:r>
            <a:r>
              <a:rPr lang="he-IL" b="0" dirty="0" smtClean="0"/>
              <a:t>יהוה</a:t>
            </a:r>
            <a:r>
              <a:rPr lang="en-ZA" b="0" dirty="0" smtClean="0"/>
              <a:t>’s holy presence to the earth. It was a uniting of the spiritual with the earthly. When His people were obedient to every detail of the plan, it allowed the glory of </a:t>
            </a:r>
            <a:r>
              <a:rPr lang="he-IL" b="0" dirty="0" smtClean="0"/>
              <a:t>יהוה </a:t>
            </a:r>
            <a:r>
              <a:rPr lang="en-ZA" b="0" dirty="0" smtClean="0"/>
              <a:t>to be in their midst! They became a testimony to the surrounding nations that their Elohim protected and dwelt with them. They were one with Him, and as long as they stuck with the plan, they were invincible.</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5</a:t>
            </a:fld>
            <a:endParaRPr lang="en-ZA"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PATTERN</a:t>
            </a:r>
            <a:endParaRPr lang="en-ZA" dirty="0"/>
          </a:p>
        </p:txBody>
      </p:sp>
      <p:sp>
        <p:nvSpPr>
          <p:cNvPr id="3" name="Content Placeholder 2"/>
          <p:cNvSpPr>
            <a:spLocks noGrp="1"/>
          </p:cNvSpPr>
          <p:nvPr>
            <p:ph idx="1"/>
          </p:nvPr>
        </p:nvSpPr>
        <p:spPr/>
        <p:txBody>
          <a:bodyPr>
            <a:noAutofit/>
          </a:bodyPr>
          <a:lstStyle/>
          <a:p>
            <a:pPr algn="just">
              <a:lnSpc>
                <a:spcPts val="2100"/>
              </a:lnSpc>
            </a:pPr>
            <a:r>
              <a:rPr lang="en-ZA" b="0" dirty="0" smtClean="0"/>
              <a:t>After the first instructions before anything is actually built, we have the sin of the golden calf and how Moses will beg for the people’s lives and secure atonement for them through the mercy of </a:t>
            </a:r>
            <a:r>
              <a:rPr lang="he-IL" b="0" dirty="0" smtClean="0"/>
              <a:t>יהוה</a:t>
            </a:r>
            <a:r>
              <a:rPr lang="en-ZA" b="0" dirty="0" smtClean="0"/>
              <a:t>. Then what follows is the actual making of the tabernacle and the priestly clothing. Exodus ends with the dedication of the tabernacle and the most exciting part:</a:t>
            </a:r>
          </a:p>
          <a:p>
            <a:pPr>
              <a:lnSpc>
                <a:spcPts val="2100"/>
              </a:lnSpc>
            </a:pPr>
            <a:r>
              <a:rPr lang="en-ZA" b="0" i="1" dirty="0" smtClean="0">
                <a:solidFill>
                  <a:srgbClr val="004821"/>
                </a:solidFill>
              </a:rPr>
              <a:t>And the cloud covered the Tent of Meeting, and the esteem of </a:t>
            </a:r>
            <a:r>
              <a:rPr lang="he-IL" b="0" i="1" dirty="0" smtClean="0">
                <a:solidFill>
                  <a:srgbClr val="004821"/>
                </a:solidFill>
              </a:rPr>
              <a:t>יהוה</a:t>
            </a:r>
            <a:r>
              <a:rPr lang="en-US" b="0" i="1" dirty="0" smtClean="0">
                <a:solidFill>
                  <a:srgbClr val="004821"/>
                </a:solidFill>
              </a:rPr>
              <a:t> filled the Dwelling Place. </a:t>
            </a:r>
            <a:r>
              <a:rPr lang="en-US" i="1" dirty="0" smtClean="0">
                <a:solidFill>
                  <a:srgbClr val="004821"/>
                </a:solidFill>
              </a:rPr>
              <a:t>(Exodus 40:34)</a:t>
            </a:r>
          </a:p>
          <a:p>
            <a:pPr algn="just">
              <a:lnSpc>
                <a:spcPts val="2100"/>
              </a:lnSpc>
            </a:pPr>
            <a:r>
              <a:rPr lang="en-ZA" b="0" dirty="0" smtClean="0"/>
              <a:t>The reason for looking at this overview is to see a pattern that can be described as a “sandwich form”.</a:t>
            </a:r>
          </a:p>
          <a:p>
            <a:pPr algn="just">
              <a:lnSpc>
                <a:spcPts val="2100"/>
              </a:lnSpc>
            </a:pPr>
            <a:r>
              <a:rPr lang="en-ZA" b="0" dirty="0" smtClean="0"/>
              <a:t>• Explanation of </a:t>
            </a:r>
            <a:r>
              <a:rPr lang="he-IL" b="0" dirty="0" smtClean="0"/>
              <a:t>יהוה</a:t>
            </a:r>
            <a:r>
              <a:rPr lang="en-ZA" b="0" dirty="0" smtClean="0"/>
              <a:t>’s plan for the tabernacle</a:t>
            </a:r>
          </a:p>
          <a:p>
            <a:pPr algn="just">
              <a:lnSpc>
                <a:spcPts val="2100"/>
              </a:lnSpc>
            </a:pPr>
            <a:r>
              <a:rPr lang="en-ZA" b="0" dirty="0" smtClean="0"/>
              <a:t>• Sin and </a:t>
            </a:r>
            <a:r>
              <a:rPr lang="he-IL" b="0" dirty="0" smtClean="0"/>
              <a:t>יהוה</a:t>
            </a:r>
            <a:r>
              <a:rPr lang="en-ZA" b="0" dirty="0" smtClean="0"/>
              <a:t>’s plan for dealing with it</a:t>
            </a:r>
          </a:p>
          <a:p>
            <a:pPr algn="just">
              <a:lnSpc>
                <a:spcPts val="2100"/>
              </a:lnSpc>
            </a:pPr>
            <a:r>
              <a:rPr lang="en-ZA" b="0" dirty="0" smtClean="0"/>
              <a:t>• Implementation of the tabernacle plan</a:t>
            </a:r>
          </a:p>
          <a:p>
            <a:pPr algn="just">
              <a:lnSpc>
                <a:spcPts val="2100"/>
              </a:lnSpc>
            </a:pPr>
            <a:r>
              <a:rPr lang="en-ZA" b="0" i="1" dirty="0" smtClean="0">
                <a:solidFill>
                  <a:srgbClr val="C00000"/>
                </a:solidFill>
              </a:rPr>
              <a:t>In a nutshell, this is the pattern:</a:t>
            </a:r>
          </a:p>
          <a:p>
            <a:pPr algn="just">
              <a:lnSpc>
                <a:spcPts val="2100"/>
              </a:lnSpc>
            </a:pPr>
            <a:r>
              <a:rPr lang="en-ZA" b="0" i="1" dirty="0" smtClean="0">
                <a:solidFill>
                  <a:srgbClr val="C00000"/>
                </a:solidFill>
              </a:rPr>
              <a:t>• </a:t>
            </a:r>
            <a:r>
              <a:rPr lang="he-IL" b="0" i="1" dirty="0" smtClean="0">
                <a:solidFill>
                  <a:srgbClr val="C00000"/>
                </a:solidFill>
              </a:rPr>
              <a:t>יהוה</a:t>
            </a:r>
            <a:r>
              <a:rPr lang="en-ZA" b="0" i="1" dirty="0" smtClean="0">
                <a:solidFill>
                  <a:srgbClr val="C00000"/>
                </a:solidFill>
              </a:rPr>
              <a:t> has a plan</a:t>
            </a:r>
          </a:p>
          <a:p>
            <a:pPr algn="just">
              <a:lnSpc>
                <a:spcPts val="2100"/>
              </a:lnSpc>
            </a:pPr>
            <a:r>
              <a:rPr lang="en-ZA" b="0" i="1" dirty="0" smtClean="0">
                <a:solidFill>
                  <a:srgbClr val="C00000"/>
                </a:solidFill>
              </a:rPr>
              <a:t>• Man sins and </a:t>
            </a:r>
            <a:r>
              <a:rPr lang="he-IL" b="0" i="1" dirty="0" smtClean="0">
                <a:solidFill>
                  <a:srgbClr val="C00000"/>
                </a:solidFill>
              </a:rPr>
              <a:t>יהוה</a:t>
            </a:r>
            <a:r>
              <a:rPr lang="en-ZA" b="0" i="1" dirty="0" smtClean="0">
                <a:solidFill>
                  <a:srgbClr val="C00000"/>
                </a:solidFill>
              </a:rPr>
              <a:t> must deal with it</a:t>
            </a:r>
          </a:p>
          <a:p>
            <a:pPr algn="just">
              <a:lnSpc>
                <a:spcPts val="2100"/>
              </a:lnSpc>
            </a:pPr>
            <a:r>
              <a:rPr lang="en-ZA" b="0" i="1" dirty="0" smtClean="0">
                <a:solidFill>
                  <a:srgbClr val="C00000"/>
                </a:solidFill>
              </a:rPr>
              <a:t>• </a:t>
            </a:r>
            <a:r>
              <a:rPr lang="he-IL" b="0" i="1" dirty="0" smtClean="0">
                <a:solidFill>
                  <a:srgbClr val="C00000"/>
                </a:solidFill>
              </a:rPr>
              <a:t>יהוה</a:t>
            </a:r>
            <a:r>
              <a:rPr lang="en-ZA" b="0" i="1" dirty="0" smtClean="0">
                <a:solidFill>
                  <a:srgbClr val="C00000"/>
                </a:solidFill>
              </a:rPr>
              <a:t>’s plan prevails</a:t>
            </a:r>
            <a:endParaRPr lang="en-ZA" b="0" i="1"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6</a:t>
            </a:fld>
            <a:endParaRPr lang="en-ZA"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PURPOSE</a:t>
            </a:r>
            <a:endParaRPr lang="en-ZA" dirty="0"/>
          </a:p>
        </p:txBody>
      </p:sp>
      <p:sp>
        <p:nvSpPr>
          <p:cNvPr id="3" name="Content Placeholder 2"/>
          <p:cNvSpPr>
            <a:spLocks noGrp="1"/>
          </p:cNvSpPr>
          <p:nvPr>
            <p:ph idx="1"/>
          </p:nvPr>
        </p:nvSpPr>
        <p:spPr>
          <a:xfrm>
            <a:off x="395536" y="1600200"/>
            <a:ext cx="8229600" cy="5257800"/>
          </a:xfrm>
        </p:spPr>
        <p:txBody>
          <a:bodyPr>
            <a:normAutofit fontScale="92500" lnSpcReduction="20000"/>
          </a:bodyPr>
          <a:lstStyle/>
          <a:p>
            <a:pPr algn="just"/>
            <a:r>
              <a:rPr lang="en-ZA" sz="2600" b="0" dirty="0" smtClean="0"/>
              <a:t>What was the main purpose of the building of the tabernacle?</a:t>
            </a:r>
          </a:p>
          <a:p>
            <a:r>
              <a:rPr lang="en-ZA" sz="2600" b="0" i="1" dirty="0" smtClean="0">
                <a:solidFill>
                  <a:srgbClr val="004821"/>
                </a:solidFill>
              </a:rPr>
              <a:t>“And they shall make Me a Set-apart Place, and I shall dwell in their midst. </a:t>
            </a:r>
            <a:r>
              <a:rPr lang="en-ZA" sz="2600" i="1" dirty="0" smtClean="0">
                <a:solidFill>
                  <a:srgbClr val="004821"/>
                </a:solidFill>
              </a:rPr>
              <a:t>(Exodus 25:8)</a:t>
            </a:r>
          </a:p>
          <a:p>
            <a:pPr algn="just"/>
            <a:r>
              <a:rPr lang="en-ZA" sz="2600" b="0" dirty="0" smtClean="0"/>
              <a:t>The purpose of the tabernacle is for Him to dwell among us. How many times has this been His plan and something has interrupted that plan?</a:t>
            </a:r>
          </a:p>
          <a:p>
            <a:pPr marL="176213" indent="-176213" algn="just">
              <a:buFont typeface="Arial" pitchFamily="34" charset="0"/>
              <a:buChar char="•"/>
            </a:pPr>
            <a:r>
              <a:rPr lang="en-ZA" sz="2600" b="0" dirty="0" smtClean="0"/>
              <a:t>Dwelt with Adam and Eve in the Garden until sin</a:t>
            </a:r>
          </a:p>
          <a:p>
            <a:pPr marL="176213" indent="-176213" algn="just">
              <a:buFont typeface="Arial" pitchFamily="34" charset="0"/>
              <a:buChar char="•"/>
            </a:pPr>
            <a:r>
              <a:rPr lang="en-ZA" sz="2600" b="0" dirty="0" smtClean="0"/>
              <a:t>During the Exodus He dwelt with corporate Israel in the tabernacle. However, because of sin the Ark of the Covenant was taken and the glory departed</a:t>
            </a:r>
          </a:p>
          <a:p>
            <a:r>
              <a:rPr lang="en-ZA" sz="2600" b="0" i="1" dirty="0" smtClean="0">
                <a:solidFill>
                  <a:srgbClr val="004821"/>
                </a:solidFill>
              </a:rPr>
              <a:t>And she called the child </a:t>
            </a:r>
            <a:r>
              <a:rPr lang="en-ZA" sz="2600" b="0" i="1" dirty="0" err="1" smtClean="0">
                <a:solidFill>
                  <a:srgbClr val="004821"/>
                </a:solidFill>
              </a:rPr>
              <a:t>Iḵaḇod</a:t>
            </a:r>
            <a:r>
              <a:rPr lang="en-ZA" sz="2600" b="0" i="1" dirty="0" smtClean="0">
                <a:solidFill>
                  <a:srgbClr val="004821"/>
                </a:solidFill>
              </a:rPr>
              <a:t>̱, saying, “The esteem has departed from </a:t>
            </a:r>
            <a:r>
              <a:rPr lang="en-ZA" sz="2600" b="0" i="1" dirty="0" err="1" smtClean="0">
                <a:solidFill>
                  <a:srgbClr val="004821"/>
                </a:solidFill>
              </a:rPr>
              <a:t>Yisra’ĕl</a:t>
            </a:r>
            <a:r>
              <a:rPr lang="en-ZA" sz="2600" b="0" i="1" dirty="0" smtClean="0">
                <a:solidFill>
                  <a:srgbClr val="004821"/>
                </a:solidFill>
              </a:rPr>
              <a:t>!” because the ark of Elohim was taken and because of her father-in-law and her husband. And she said, “The esteem has departed from </a:t>
            </a:r>
            <a:r>
              <a:rPr lang="en-ZA" sz="2600" b="0" i="1" dirty="0" err="1" smtClean="0">
                <a:solidFill>
                  <a:srgbClr val="004821"/>
                </a:solidFill>
              </a:rPr>
              <a:t>Yisra’ĕl</a:t>
            </a:r>
            <a:r>
              <a:rPr lang="en-ZA" sz="2600" b="0" i="1" dirty="0" smtClean="0">
                <a:solidFill>
                  <a:srgbClr val="004821"/>
                </a:solidFill>
              </a:rPr>
              <a:t>, for the ark of Elohim was taken.” </a:t>
            </a:r>
            <a:r>
              <a:rPr lang="en-ZA" sz="2600" i="1" dirty="0" smtClean="0">
                <a:solidFill>
                  <a:srgbClr val="004821"/>
                </a:solidFill>
              </a:rPr>
              <a:t>(1 Samuel 4:21-22)</a:t>
            </a: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7</a:t>
            </a:fld>
            <a:endParaRPr lang="en-ZA"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176213" indent="-176213" algn="just">
              <a:buFont typeface="Arial" pitchFamily="34" charset="0"/>
              <a:buChar char="•"/>
            </a:pPr>
            <a:r>
              <a:rPr lang="en-ZA" sz="2600" b="0" dirty="0" smtClean="0"/>
              <a:t>During the time of Solomon He dwelt with corporate Israel in a permanent dwelling in Jerusalem. But again because of sin and unfaithfulness the glory departed when the Northern Kingdom was exiled to Assyria and the Southern Kingdom was taken captive to Babylon.</a:t>
            </a:r>
          </a:p>
          <a:p>
            <a:r>
              <a:rPr lang="en-ZA" sz="2600" b="0" i="1" dirty="0" smtClean="0">
                <a:solidFill>
                  <a:srgbClr val="004821"/>
                </a:solidFill>
              </a:rPr>
              <a:t>And when </a:t>
            </a:r>
            <a:r>
              <a:rPr lang="en-ZA" sz="2600" b="0" i="1" dirty="0" err="1" smtClean="0">
                <a:solidFill>
                  <a:srgbClr val="004821"/>
                </a:solidFill>
              </a:rPr>
              <a:t>Shelomoh</a:t>
            </a:r>
            <a:r>
              <a:rPr lang="en-ZA" sz="2600" b="0" i="1" dirty="0" smtClean="0">
                <a:solidFill>
                  <a:srgbClr val="004821"/>
                </a:solidFill>
              </a:rPr>
              <a:t> had ended praying, fire came down from the heavens and consumed the burnt offering and the </a:t>
            </a:r>
            <a:r>
              <a:rPr lang="en-ZA" sz="2600" b="0" i="1" dirty="0" err="1" smtClean="0">
                <a:solidFill>
                  <a:srgbClr val="004821"/>
                </a:solidFill>
              </a:rPr>
              <a:t>slaughterings</a:t>
            </a:r>
            <a:r>
              <a:rPr lang="en-ZA" sz="2600" b="0" i="1" dirty="0" smtClean="0">
                <a:solidFill>
                  <a:srgbClr val="004821"/>
                </a:solidFill>
              </a:rPr>
              <a:t>. And the esteem of </a:t>
            </a:r>
            <a:r>
              <a:rPr lang="he-IL" sz="2600" b="0" i="1" dirty="0" smtClean="0">
                <a:solidFill>
                  <a:srgbClr val="004821"/>
                </a:solidFill>
              </a:rPr>
              <a:t>יהוה</a:t>
            </a:r>
            <a:r>
              <a:rPr lang="en-US" sz="2600" b="0" i="1" dirty="0" smtClean="0">
                <a:solidFill>
                  <a:srgbClr val="004821"/>
                </a:solidFill>
              </a:rPr>
              <a:t> filled the House</a:t>
            </a:r>
            <a:r>
              <a:rPr lang="en-US" sz="2600" i="1" dirty="0" smtClean="0">
                <a:solidFill>
                  <a:srgbClr val="004821"/>
                </a:solidFill>
              </a:rPr>
              <a:t>. (2 Chronicles 7:1)</a:t>
            </a:r>
          </a:p>
          <a:p>
            <a:pPr marL="176213" indent="-176213" algn="just">
              <a:buFont typeface="Arial" pitchFamily="34" charset="0"/>
              <a:buChar char="•"/>
            </a:pPr>
            <a:r>
              <a:rPr lang="he-IL" sz="2600" b="0" dirty="0" smtClean="0"/>
              <a:t>יהושע</a:t>
            </a:r>
            <a:r>
              <a:rPr lang="en-ZA" sz="2600" b="0" dirty="0" smtClean="0"/>
              <a:t> came and dwelt with the people. </a:t>
            </a:r>
            <a:r>
              <a:rPr lang="he-IL" sz="2600" b="0" dirty="0" smtClean="0"/>
              <a:t>יהוה</a:t>
            </a:r>
            <a:r>
              <a:rPr lang="en-ZA" sz="2600" b="0" dirty="0" smtClean="0"/>
              <a:t> will bring a solution to the sin problem, because in Him we become the righteousness of </a:t>
            </a:r>
            <a:r>
              <a:rPr lang="he-IL" sz="2600" b="0" dirty="0" smtClean="0"/>
              <a:t>יהוה</a:t>
            </a:r>
            <a:r>
              <a:rPr lang="en-ZA" sz="2600" b="0" dirty="0" smtClean="0"/>
              <a:t>. This is what allows Him to dwell with us.</a:t>
            </a:r>
          </a:p>
          <a:p>
            <a:r>
              <a:rPr lang="en-ZA" sz="2600" b="0" i="1" dirty="0" smtClean="0">
                <a:solidFill>
                  <a:srgbClr val="004821"/>
                </a:solidFill>
              </a:rPr>
              <a:t>But Elohim proves His own love for us, in that while we were still sinners, Messiah died for us. </a:t>
            </a:r>
            <a:r>
              <a:rPr lang="en-ZA" sz="2600" i="1" dirty="0" smtClean="0">
                <a:solidFill>
                  <a:srgbClr val="004821"/>
                </a:solidFill>
              </a:rPr>
              <a:t>(Romans 5:8, 6:6) </a:t>
            </a:r>
            <a:r>
              <a:rPr lang="en-ZA" sz="2600" b="0" dirty="0" smtClean="0"/>
              <a:t>and</a:t>
            </a:r>
            <a:r>
              <a:rPr lang="en-ZA" sz="2600" b="0" i="1" dirty="0" smtClean="0">
                <a:solidFill>
                  <a:srgbClr val="004821"/>
                </a:solidFill>
              </a:rPr>
              <a:t> For He made Him who knew no sin to be sin for us, so that in Him we might become the righteousness of Elohim. </a:t>
            </a:r>
            <a:r>
              <a:rPr lang="en-ZA" sz="2600" i="1" dirty="0" smtClean="0">
                <a:solidFill>
                  <a:srgbClr val="004821"/>
                </a:solidFill>
              </a:rPr>
              <a:t>(2 Corinthians 5:21)</a:t>
            </a: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8</a:t>
            </a:fld>
            <a:endParaRPr lang="en-ZA" dirty="0"/>
          </a:p>
        </p:txBody>
      </p:sp>
      <p:sp>
        <p:nvSpPr>
          <p:cNvPr id="5" name="Title 1"/>
          <p:cNvSpPr>
            <a:spLocks noGrp="1"/>
          </p:cNvSpPr>
          <p:nvPr>
            <p:ph type="title"/>
          </p:nvPr>
        </p:nvSpPr>
        <p:spPr>
          <a:xfrm>
            <a:off x="457200" y="274638"/>
            <a:ext cx="8229600" cy="1143000"/>
          </a:xfrm>
        </p:spPr>
        <p:txBody>
          <a:bodyPr/>
          <a:lstStyle/>
          <a:p>
            <a:r>
              <a:rPr lang="en-ZA" dirty="0" smtClean="0"/>
              <a:t>THE PURPOSE </a:t>
            </a:r>
            <a:r>
              <a:rPr lang="en-ZA" dirty="0" err="1" smtClean="0"/>
              <a:t>con’t</a:t>
            </a:r>
            <a:endParaRPr lang="en-ZA"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TODAY</a:t>
            </a:r>
            <a:endParaRPr lang="en-ZA" dirty="0"/>
          </a:p>
        </p:txBody>
      </p:sp>
      <p:sp>
        <p:nvSpPr>
          <p:cNvPr id="3" name="Content Placeholder 2"/>
          <p:cNvSpPr>
            <a:spLocks noGrp="1"/>
          </p:cNvSpPr>
          <p:nvPr>
            <p:ph idx="1"/>
          </p:nvPr>
        </p:nvSpPr>
        <p:spPr/>
        <p:txBody>
          <a:bodyPr>
            <a:normAutofit/>
          </a:bodyPr>
          <a:lstStyle/>
          <a:p>
            <a:pPr marL="176213" indent="-176213" algn="just">
              <a:buFont typeface="Arial" pitchFamily="34" charset="0"/>
              <a:buChar char="•"/>
            </a:pPr>
            <a:r>
              <a:rPr lang="en-ZA" b="0" dirty="0" smtClean="0"/>
              <a:t>Because of our righteousness in Messiah, His glory can dwell within us as each of us become little individual tabernacles.</a:t>
            </a:r>
          </a:p>
          <a:p>
            <a:r>
              <a:rPr lang="he-IL" b="0" i="1" dirty="0" smtClean="0">
                <a:solidFill>
                  <a:srgbClr val="004821"/>
                </a:solidFill>
              </a:rPr>
              <a:t>יהושע</a:t>
            </a:r>
            <a:r>
              <a:rPr lang="en-ZA" b="0" i="1" dirty="0" smtClean="0">
                <a:solidFill>
                  <a:srgbClr val="004821"/>
                </a:solidFill>
              </a:rPr>
              <a:t> answered him, “If anyone loves Me, he shall guard My Word. And My Father shall love him, and We shall come to him and make Our stay with him. </a:t>
            </a:r>
            <a:r>
              <a:rPr lang="en-US" i="1" dirty="0" smtClean="0">
                <a:solidFill>
                  <a:srgbClr val="004821"/>
                </a:solidFill>
              </a:rPr>
              <a:t>(John 14:23)</a:t>
            </a:r>
          </a:p>
          <a:p>
            <a:r>
              <a:rPr lang="en-ZA" b="0" i="1" dirty="0" smtClean="0">
                <a:solidFill>
                  <a:srgbClr val="004821"/>
                </a:solidFill>
              </a:rPr>
              <a:t>Do you not know that you are a Dwelling Place of Elohim and that the Spirit of Elohim dwells in you</a:t>
            </a:r>
            <a:r>
              <a:rPr lang="en-ZA" i="1" dirty="0" smtClean="0">
                <a:solidFill>
                  <a:srgbClr val="004821"/>
                </a:solidFill>
              </a:rPr>
              <a:t>? (1 Corinthians 3:16)</a:t>
            </a:r>
          </a:p>
          <a:p>
            <a:pPr marL="176213" indent="-176213" algn="just">
              <a:buFont typeface="Arial" pitchFamily="34" charset="0"/>
              <a:buChar char="•"/>
            </a:pPr>
            <a:r>
              <a:rPr lang="en-ZA" b="0" dirty="0" smtClean="0"/>
              <a:t>Our future is that heavenly tabernacle that Moses saw the pattern for up on the mountain. This is the fulfilment of </a:t>
            </a:r>
            <a:r>
              <a:rPr lang="he-IL" b="0" dirty="0" smtClean="0"/>
              <a:t>יהוה</a:t>
            </a:r>
            <a:r>
              <a:rPr lang="en-ZA" b="0" dirty="0" smtClean="0"/>
              <a:t>’s plan that we had interrupted by sinning:</a:t>
            </a:r>
          </a:p>
          <a:p>
            <a:r>
              <a:rPr lang="en-ZA" b="0" i="1" dirty="0" smtClean="0">
                <a:solidFill>
                  <a:srgbClr val="004821"/>
                </a:solidFill>
              </a:rPr>
              <a:t>And I heard a loud voice from the heaven saying, “See, the Booth of Elohim is with men, and He shall dwell with them, and they shall be His people, and Elohim Himself shall be with them and be their Elohim</a:t>
            </a:r>
            <a:r>
              <a:rPr lang="en-ZA" i="1" dirty="0" smtClean="0">
                <a:solidFill>
                  <a:srgbClr val="004821"/>
                </a:solidFill>
              </a:rPr>
              <a:t>. (Revelation 21:3)</a:t>
            </a:r>
          </a:p>
          <a:p>
            <a:endParaRPr lang="en-ZA" dirty="0" smtClean="0"/>
          </a:p>
          <a:p>
            <a:pPr algn="just"/>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9</a:t>
            </a:fld>
            <a:endParaRPr lang="en-ZA"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LEVELS OF HOLINESS</a:t>
            </a:r>
            <a:endParaRPr lang="en-ZA" dirty="0"/>
          </a:p>
        </p:txBody>
      </p:sp>
      <p:sp>
        <p:nvSpPr>
          <p:cNvPr id="3" name="Content Placeholder 2"/>
          <p:cNvSpPr>
            <a:spLocks noGrp="1"/>
          </p:cNvSpPr>
          <p:nvPr>
            <p:ph idx="1"/>
          </p:nvPr>
        </p:nvSpPr>
        <p:spPr/>
        <p:txBody>
          <a:bodyPr>
            <a:noAutofit/>
          </a:bodyPr>
          <a:lstStyle/>
          <a:p>
            <a:pPr algn="just">
              <a:lnSpc>
                <a:spcPts val="2100"/>
              </a:lnSpc>
            </a:pPr>
            <a:r>
              <a:rPr lang="en-ZA" b="0" dirty="0" smtClean="0"/>
              <a:t>When a man and a woman come together, they become </a:t>
            </a:r>
            <a:r>
              <a:rPr lang="en-ZA" b="0" i="1" dirty="0" smtClean="0"/>
              <a:t>“one”…</a:t>
            </a:r>
            <a:r>
              <a:rPr lang="en-ZA" dirty="0" err="1" smtClean="0"/>
              <a:t>echad</a:t>
            </a:r>
            <a:r>
              <a:rPr lang="en-ZA" b="0" dirty="0" smtClean="0"/>
              <a:t> in Hebrew. The heavenly picture that Moses saw was the “oneness” of Messiah and His bride, yet within the pattern was also a picture of the entire plan of salvation that would deal with the sin that so often had separated Him from her. The Tabernacle and the mountain each had three levels of holiness. As the body of Messiah is portrayed in the Tabernacle, we can assume the same three levels of holiness there: </a:t>
            </a:r>
          </a:p>
          <a:p>
            <a:pPr marL="176213" indent="-176213" algn="just">
              <a:lnSpc>
                <a:spcPts val="2100"/>
              </a:lnSpc>
            </a:pPr>
            <a:r>
              <a:rPr lang="en-ZA" b="0" dirty="0" smtClean="0"/>
              <a:t>• Lower part of the mountain – those who had been redeemed from Egypt. Outer court – those who had dealt with their sin at the altar of sacrifice.</a:t>
            </a:r>
          </a:p>
          <a:p>
            <a:pPr marL="176213" indent="-176213" algn="just">
              <a:lnSpc>
                <a:spcPts val="2100"/>
              </a:lnSpc>
            </a:pPr>
            <a:r>
              <a:rPr lang="en-ZA" b="0" dirty="0" smtClean="0"/>
              <a:t>• Mountain slope - </a:t>
            </a:r>
            <a:r>
              <a:rPr lang="he-IL" b="0" dirty="0" smtClean="0"/>
              <a:t>יהוה</a:t>
            </a:r>
            <a:r>
              <a:rPr lang="en-ZA" b="0" dirty="0" smtClean="0"/>
              <a:t> called Moses, Aaron, </a:t>
            </a:r>
            <a:r>
              <a:rPr lang="en-ZA" b="0" dirty="0" err="1" smtClean="0"/>
              <a:t>Nadab</a:t>
            </a:r>
            <a:r>
              <a:rPr lang="en-ZA" b="0" dirty="0" smtClean="0"/>
              <a:t>, </a:t>
            </a:r>
            <a:r>
              <a:rPr lang="en-ZA" b="0" dirty="0" err="1" smtClean="0"/>
              <a:t>Abihu</a:t>
            </a:r>
            <a:r>
              <a:rPr lang="en-ZA" b="0" dirty="0" smtClean="0"/>
              <a:t>, and 70 elders to experience His Presence and to have a fellowship meal with Him. Holy Place – those of the priesthood who tend to the showbread and the menorah.</a:t>
            </a:r>
          </a:p>
          <a:p>
            <a:pPr marL="176213" indent="-176213" algn="just">
              <a:lnSpc>
                <a:spcPts val="2100"/>
              </a:lnSpc>
            </a:pPr>
            <a:r>
              <a:rPr lang="en-ZA" b="0" dirty="0" smtClean="0"/>
              <a:t>• Mountain top - Moses (Torah) and Joshua (Yeshua) ascended the mountain for the giving of the Ten Words/Commandments (</a:t>
            </a:r>
            <a:r>
              <a:rPr lang="en-ZA" b="0" dirty="0" err="1" smtClean="0"/>
              <a:t>Exo</a:t>
            </a:r>
            <a:r>
              <a:rPr lang="en-ZA" b="0" dirty="0" smtClean="0"/>
              <a:t> 24:12-13). Holy of Holies – only the High Priest would enter here once a year.</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10</a:t>
            </a:fld>
            <a:endParaRPr lang="en-ZA"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HOLY OF HOLIES</a:t>
            </a:r>
            <a:endParaRPr lang="en-ZA" dirty="0"/>
          </a:p>
        </p:txBody>
      </p:sp>
      <p:sp>
        <p:nvSpPr>
          <p:cNvPr id="3" name="Content Placeholder 2"/>
          <p:cNvSpPr>
            <a:spLocks noGrp="1"/>
          </p:cNvSpPr>
          <p:nvPr>
            <p:ph idx="1"/>
          </p:nvPr>
        </p:nvSpPr>
        <p:spPr/>
        <p:txBody>
          <a:bodyPr>
            <a:normAutofit fontScale="25000" lnSpcReduction="20000"/>
          </a:bodyPr>
          <a:lstStyle/>
          <a:p>
            <a:pPr>
              <a:lnSpc>
                <a:spcPts val="2100"/>
              </a:lnSpc>
            </a:pPr>
            <a:r>
              <a:rPr lang="en-ZA" sz="9600" b="0" i="1" dirty="0" smtClean="0">
                <a:solidFill>
                  <a:srgbClr val="004821"/>
                </a:solidFill>
              </a:rPr>
              <a:t>So, brothers, having boldness to enter into the Set-apart Place by the blood of </a:t>
            </a:r>
            <a:r>
              <a:rPr lang="he-IL" sz="9600" b="0" i="1" dirty="0" smtClean="0">
                <a:solidFill>
                  <a:srgbClr val="004821"/>
                </a:solidFill>
              </a:rPr>
              <a:t>יהושע</a:t>
            </a:r>
            <a:r>
              <a:rPr lang="en-ZA" sz="9600" b="0" i="1" dirty="0" smtClean="0">
                <a:solidFill>
                  <a:srgbClr val="004821"/>
                </a:solidFill>
              </a:rPr>
              <a:t>, by a new and living way which He instituted for us, through the veil, that is, His flesh, and having a High Priest over the House of Elohim, let us draw near with a true heart in completeness of belief, having our hearts sprinkled from a wicked conscience and our bodies washed with clean water. </a:t>
            </a:r>
            <a:r>
              <a:rPr lang="en-US" sz="9600" i="1" dirty="0" smtClean="0">
                <a:solidFill>
                  <a:srgbClr val="004821"/>
                </a:solidFill>
              </a:rPr>
              <a:t>(Hebrews 10:19-22)</a:t>
            </a:r>
          </a:p>
          <a:p>
            <a:pPr algn="just">
              <a:lnSpc>
                <a:spcPts val="2100"/>
              </a:lnSpc>
            </a:pPr>
            <a:r>
              <a:rPr lang="en-ZA" sz="9600" b="0" dirty="0" smtClean="0"/>
              <a:t>Hebrews 10:19 says that we (the body) may ENTER the Holy of Holies. But the bride actually LIVES there:</a:t>
            </a:r>
          </a:p>
          <a:p>
            <a:pPr>
              <a:lnSpc>
                <a:spcPts val="2100"/>
              </a:lnSpc>
            </a:pPr>
            <a:r>
              <a:rPr lang="en-ZA" sz="9600" b="0" i="1" dirty="0" smtClean="0">
                <a:solidFill>
                  <a:srgbClr val="004821"/>
                </a:solidFill>
              </a:rPr>
              <a:t>He who dwells in the secret place of the Most High, Who abides under the shadow of the Almighty, </a:t>
            </a:r>
            <a:r>
              <a:rPr lang="en-ZA" sz="9600" i="1" dirty="0" smtClean="0">
                <a:solidFill>
                  <a:srgbClr val="004821"/>
                </a:solidFill>
              </a:rPr>
              <a:t>(Psalms 91:1)</a:t>
            </a:r>
          </a:p>
          <a:p>
            <a:pPr algn="just">
              <a:lnSpc>
                <a:spcPts val="2100"/>
              </a:lnSpc>
            </a:pPr>
            <a:r>
              <a:rPr lang="en-ZA" sz="9600" b="0" dirty="0" smtClean="0"/>
              <a:t>Where is the shadow of the Almighty? It is under the wings of the cherubim that shadow the ark in the Holy of Holies:</a:t>
            </a:r>
          </a:p>
          <a:p>
            <a:pPr>
              <a:lnSpc>
                <a:spcPts val="2100"/>
              </a:lnSpc>
            </a:pPr>
            <a:r>
              <a:rPr lang="en-ZA" sz="9600" b="0" i="1" dirty="0" smtClean="0">
                <a:solidFill>
                  <a:srgbClr val="004821"/>
                </a:solidFill>
              </a:rPr>
              <a:t>“And the </a:t>
            </a:r>
            <a:r>
              <a:rPr lang="en-ZA" sz="9600" b="0" i="1" dirty="0" err="1" smtClean="0">
                <a:solidFill>
                  <a:srgbClr val="004821"/>
                </a:solidFill>
              </a:rPr>
              <a:t>keruḇim</a:t>
            </a:r>
            <a:r>
              <a:rPr lang="en-ZA" sz="9600" b="0" i="1" dirty="0" smtClean="0">
                <a:solidFill>
                  <a:srgbClr val="004821"/>
                </a:solidFill>
              </a:rPr>
              <a:t> shall be spreading out their wings above, covering the lid of atonement with their wings, with their faces toward each other, the faces of the </a:t>
            </a:r>
            <a:r>
              <a:rPr lang="en-ZA" sz="9600" b="0" i="1" dirty="0" err="1" smtClean="0">
                <a:solidFill>
                  <a:srgbClr val="004821"/>
                </a:solidFill>
              </a:rPr>
              <a:t>keruḇim</a:t>
            </a:r>
            <a:r>
              <a:rPr lang="en-ZA" sz="9600" b="0" i="1" dirty="0" smtClean="0">
                <a:solidFill>
                  <a:srgbClr val="004821"/>
                </a:solidFill>
              </a:rPr>
              <a:t> turned toward the lid of atonement</a:t>
            </a:r>
            <a:r>
              <a:rPr lang="en-ZA" sz="9600" i="1" dirty="0" smtClean="0">
                <a:solidFill>
                  <a:srgbClr val="004821"/>
                </a:solidFill>
              </a:rPr>
              <a:t>. (Exodus 25:20) </a:t>
            </a:r>
            <a:r>
              <a:rPr lang="en-ZA" sz="9600" b="0" dirty="0" smtClean="0"/>
              <a:t>and </a:t>
            </a:r>
            <a:r>
              <a:rPr lang="en-ZA" sz="9600" b="0" i="1" dirty="0" smtClean="0">
                <a:solidFill>
                  <a:srgbClr val="004821"/>
                </a:solidFill>
              </a:rPr>
              <a:t>Let me dwell in Your Tent forever, Let me take refuge in the shelter of Your wings.</a:t>
            </a:r>
            <a:r>
              <a:rPr lang="en-ZA" sz="9600" i="1" dirty="0" smtClean="0">
                <a:solidFill>
                  <a:srgbClr val="004821"/>
                </a:solidFill>
              </a:rPr>
              <a:t>(Psalms 61:4)</a:t>
            </a: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11</a:t>
            </a:fld>
            <a:endParaRPr lang="en-ZA"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A"/>
          </a:p>
        </p:txBody>
      </p:sp>
      <p:sp>
        <p:nvSpPr>
          <p:cNvPr id="3" name="Content Placeholder 2"/>
          <p:cNvSpPr>
            <a:spLocks noGrp="1"/>
          </p:cNvSpPr>
          <p:nvPr>
            <p:ph idx="1"/>
          </p:nvPr>
        </p:nvSpPr>
        <p:spPr/>
        <p:txBody>
          <a:bodyPr>
            <a:noAutofit/>
          </a:bodyPr>
          <a:lstStyle/>
          <a:p>
            <a:pPr algn="just">
              <a:lnSpc>
                <a:spcPts val="2100"/>
              </a:lnSpc>
            </a:pPr>
            <a:r>
              <a:rPr lang="en-ZA" b="0" dirty="0" smtClean="0"/>
              <a:t>While we are still scattered among the nations, we are still individual sanctuaries (tabernacles) of the living Elohim. </a:t>
            </a:r>
          </a:p>
          <a:p>
            <a:pPr>
              <a:lnSpc>
                <a:spcPts val="2100"/>
              </a:lnSpc>
            </a:pPr>
            <a:r>
              <a:rPr lang="en-ZA" b="0" i="1" dirty="0" smtClean="0">
                <a:solidFill>
                  <a:srgbClr val="004821"/>
                </a:solidFill>
              </a:rPr>
              <a:t>“Therefore say, ‘Thus said the Master </a:t>
            </a:r>
            <a:r>
              <a:rPr lang="he-IL" b="0" i="1" dirty="0" smtClean="0">
                <a:solidFill>
                  <a:srgbClr val="004821"/>
                </a:solidFill>
              </a:rPr>
              <a:t>יהוה</a:t>
            </a:r>
            <a:r>
              <a:rPr lang="en-ZA" b="0" i="1" dirty="0" smtClean="0">
                <a:solidFill>
                  <a:srgbClr val="004821"/>
                </a:solidFill>
              </a:rPr>
              <a:t>, “Although I have sent them far off among the gentiles, and although I have scattered them among the lands, yet I was for them a set-apart place for a little while in the lands to which they came.” ’ ..I shall gather you from the peoples, and I shall assemble you from the lands where you have been scattered, and I shall give you the land of </a:t>
            </a:r>
            <a:r>
              <a:rPr lang="en-ZA" b="0" i="1" dirty="0" err="1" smtClean="0">
                <a:solidFill>
                  <a:srgbClr val="004821"/>
                </a:solidFill>
              </a:rPr>
              <a:t>Yisra’ĕl</a:t>
            </a:r>
            <a:r>
              <a:rPr lang="en-ZA" b="0" i="1" dirty="0" smtClean="0">
                <a:solidFill>
                  <a:srgbClr val="004821"/>
                </a:solidFill>
              </a:rPr>
              <a:t>.” ’ </a:t>
            </a:r>
            <a:r>
              <a:rPr lang="en-US" i="1" dirty="0" smtClean="0">
                <a:solidFill>
                  <a:srgbClr val="004821"/>
                </a:solidFill>
              </a:rPr>
              <a:t>(Ezekiel 11:16-17)</a:t>
            </a:r>
          </a:p>
          <a:p>
            <a:pPr algn="just">
              <a:lnSpc>
                <a:spcPts val="2100"/>
              </a:lnSpc>
            </a:pPr>
            <a:r>
              <a:rPr lang="en-ZA" b="0" dirty="0" smtClean="0"/>
              <a:t>The Holy of Holies will be the safe place for </a:t>
            </a:r>
            <a:r>
              <a:rPr lang="he-IL" b="0" dirty="0" smtClean="0"/>
              <a:t>יהוה</a:t>
            </a:r>
            <a:r>
              <a:rPr lang="en-ZA" b="0" dirty="0" smtClean="0"/>
              <a:t>’s bride during the time of tribulation:</a:t>
            </a:r>
          </a:p>
          <a:p>
            <a:pPr>
              <a:lnSpc>
                <a:spcPts val="2100"/>
              </a:lnSpc>
            </a:pPr>
            <a:r>
              <a:rPr lang="en-ZA" b="0" i="1" dirty="0" smtClean="0">
                <a:solidFill>
                  <a:srgbClr val="004821"/>
                </a:solidFill>
              </a:rPr>
              <a:t>Go, my people, enter your rooms, and shut your doors behind you; hide yourself, as it were, for a little while, until the displeasure is past. </a:t>
            </a:r>
            <a:r>
              <a:rPr lang="en-ZA" i="1" dirty="0" smtClean="0">
                <a:solidFill>
                  <a:srgbClr val="004821"/>
                </a:solidFill>
              </a:rPr>
              <a:t>(Isaiah 26:20) </a:t>
            </a:r>
            <a:r>
              <a:rPr lang="en-ZA" b="0" dirty="0" smtClean="0"/>
              <a:t>and </a:t>
            </a:r>
            <a:r>
              <a:rPr lang="en-ZA" b="0" i="1" dirty="0" smtClean="0">
                <a:solidFill>
                  <a:srgbClr val="004821"/>
                </a:solidFill>
              </a:rPr>
              <a:t>For in the day of evil He hides me in His booth; In the covering of His Tent He hides me; On a rock He raises me up. And now my head is lifted up above my enemies all around me; And I offer in His Tent with shouts of joy; I sing, yea, I sing praises to </a:t>
            </a:r>
            <a:r>
              <a:rPr lang="he-IL" b="0" i="1" dirty="0" smtClean="0">
                <a:solidFill>
                  <a:srgbClr val="004821"/>
                </a:solidFill>
              </a:rPr>
              <a:t>יהוה</a:t>
            </a:r>
            <a:r>
              <a:rPr lang="en-US" b="0" i="1" dirty="0" smtClean="0">
                <a:solidFill>
                  <a:srgbClr val="004821"/>
                </a:solidFill>
              </a:rPr>
              <a:t>. </a:t>
            </a:r>
            <a:r>
              <a:rPr lang="en-US" i="1" dirty="0" smtClean="0">
                <a:solidFill>
                  <a:srgbClr val="004821"/>
                </a:solidFill>
              </a:rPr>
              <a:t>(Psalms 27:5-6)</a:t>
            </a:r>
          </a:p>
          <a:p>
            <a:pPr>
              <a:lnSpc>
                <a:spcPts val="2100"/>
              </a:lnSpc>
            </a:pPr>
            <a:endParaRPr lang="en-US"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12</a:t>
            </a:fld>
            <a:endParaRPr lang="en-ZA"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SUKKAH</a:t>
            </a:r>
            <a:endParaRPr lang="en-ZA" dirty="0"/>
          </a:p>
        </p:txBody>
      </p:sp>
      <p:sp>
        <p:nvSpPr>
          <p:cNvPr id="3" name="Content Placeholder 2"/>
          <p:cNvSpPr>
            <a:spLocks noGrp="1"/>
          </p:cNvSpPr>
          <p:nvPr>
            <p:ph idx="1"/>
          </p:nvPr>
        </p:nvSpPr>
        <p:spPr/>
        <p:txBody>
          <a:bodyPr>
            <a:normAutofit/>
          </a:bodyPr>
          <a:lstStyle/>
          <a:p>
            <a:pPr algn="just"/>
            <a:r>
              <a:rPr lang="en-ZA" b="0" dirty="0" smtClean="0"/>
              <a:t>Psalm 27:5 and in other verses, </a:t>
            </a:r>
            <a:r>
              <a:rPr lang="he-IL" b="0" dirty="0" smtClean="0"/>
              <a:t>יהוה</a:t>
            </a:r>
            <a:r>
              <a:rPr lang="en-ZA" b="0" dirty="0" smtClean="0"/>
              <a:t> refers to a the </a:t>
            </a:r>
            <a:r>
              <a:rPr lang="en-ZA" b="0" i="1" dirty="0" smtClean="0"/>
              <a:t>“secret place of His tabernacle”. </a:t>
            </a:r>
            <a:r>
              <a:rPr lang="en-ZA" b="0" dirty="0" smtClean="0"/>
              <a:t>This will </a:t>
            </a:r>
            <a:r>
              <a:rPr lang="en-ZA" b="0" i="1" dirty="0" smtClean="0"/>
              <a:t>“secretly</a:t>
            </a:r>
            <a:r>
              <a:rPr lang="en-ZA" b="0" dirty="0" smtClean="0"/>
              <a:t>” keep us safe, yet what is this place? It translates from the word “</a:t>
            </a:r>
            <a:r>
              <a:rPr lang="en-ZA" b="0" i="1" dirty="0" err="1" smtClean="0"/>
              <a:t>sukkah</a:t>
            </a:r>
            <a:r>
              <a:rPr lang="en-ZA" b="0" dirty="0" smtClean="0"/>
              <a:t>”, as the temporary dwellings we live in during </a:t>
            </a:r>
            <a:r>
              <a:rPr lang="en-ZA" b="0" dirty="0" err="1" smtClean="0"/>
              <a:t>Sukkot</a:t>
            </a:r>
            <a:r>
              <a:rPr lang="en-ZA" b="0" dirty="0" smtClean="0"/>
              <a:t>. During the tribulation we live in His very own “</a:t>
            </a:r>
            <a:r>
              <a:rPr lang="en-ZA" b="0" i="1" dirty="0" err="1" smtClean="0"/>
              <a:t>sukkah</a:t>
            </a:r>
            <a:r>
              <a:rPr lang="en-ZA" b="0" i="1" dirty="0" smtClean="0"/>
              <a:t>”</a:t>
            </a:r>
            <a:r>
              <a:rPr lang="en-ZA" b="0" dirty="0" smtClean="0"/>
              <a:t>.</a:t>
            </a:r>
          </a:p>
          <a:p>
            <a:r>
              <a:rPr lang="en-ZA" b="0" i="1" dirty="0" smtClean="0">
                <a:solidFill>
                  <a:srgbClr val="004821"/>
                </a:solidFill>
              </a:rPr>
              <a:t>How great is Your goodness, Which You have laid up for those fearing You, Which You have prepared for those taking refuge in You In the sight of the sons of men! In the secrecy of Your presence You shall hide them from the plots of man; You shelter them in a booth from the strife of tongue</a:t>
            </a:r>
            <a:r>
              <a:rPr lang="en-ZA" i="1" dirty="0" smtClean="0">
                <a:solidFill>
                  <a:srgbClr val="004821"/>
                </a:solidFill>
              </a:rPr>
              <a:t>s. (Psalms 31:19-20)</a:t>
            </a:r>
          </a:p>
          <a:p>
            <a:pPr algn="just"/>
            <a:r>
              <a:rPr lang="en-ZA" b="0" dirty="0" smtClean="0"/>
              <a:t>The above verse points to the </a:t>
            </a:r>
            <a:r>
              <a:rPr lang="en-ZA" b="0" i="1" dirty="0" smtClean="0"/>
              <a:t>“secret place” </a:t>
            </a:r>
            <a:r>
              <a:rPr lang="en-ZA" b="0" dirty="0" smtClean="0"/>
              <a:t>as being the place of “</a:t>
            </a:r>
            <a:r>
              <a:rPr lang="en-ZA" b="0" i="1" dirty="0" smtClean="0"/>
              <a:t>His Presence”</a:t>
            </a:r>
            <a:r>
              <a:rPr lang="en-ZA" b="0" dirty="0" smtClean="0"/>
              <a:t>. We already know the </a:t>
            </a:r>
            <a:r>
              <a:rPr lang="en-ZA" b="0" i="1" dirty="0" smtClean="0"/>
              <a:t>“secret place” </a:t>
            </a:r>
            <a:r>
              <a:rPr lang="en-ZA" b="0" dirty="0" smtClean="0"/>
              <a:t>is in the Tabernacle and we know </a:t>
            </a:r>
            <a:r>
              <a:rPr lang="en-ZA" b="0" i="1" dirty="0" smtClean="0"/>
              <a:t>“His Presence” </a:t>
            </a:r>
            <a:r>
              <a:rPr lang="en-ZA" b="0" dirty="0" smtClean="0"/>
              <a:t>is in the Holy of Holies. As the Almighty keeps His bride safe, others will learn of who He is and the demands of His holiness, the hard way.</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13</a:t>
            </a:fld>
            <a:endParaRPr lang="en-ZA"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SIGN AND A WONDER</a:t>
            </a:r>
            <a:endParaRPr lang="en-ZA" dirty="0"/>
          </a:p>
        </p:txBody>
      </p:sp>
      <p:sp>
        <p:nvSpPr>
          <p:cNvPr id="3" name="Content Placeholder 2"/>
          <p:cNvSpPr>
            <a:spLocks noGrp="1"/>
          </p:cNvSpPr>
          <p:nvPr>
            <p:ph idx="1"/>
          </p:nvPr>
        </p:nvSpPr>
        <p:spPr/>
        <p:txBody>
          <a:bodyPr>
            <a:normAutofit fontScale="92500" lnSpcReduction="20000"/>
          </a:bodyPr>
          <a:lstStyle/>
          <a:p>
            <a:pPr algn="just"/>
            <a:r>
              <a:rPr lang="en-ZA" sz="2600" b="0" dirty="0" smtClean="0"/>
              <a:t>Those who trust in </a:t>
            </a:r>
            <a:r>
              <a:rPr lang="he-IL" sz="2600" b="0" dirty="0" smtClean="0"/>
              <a:t>יהוה</a:t>
            </a:r>
            <a:r>
              <a:rPr lang="en-ZA" sz="2600" b="0" dirty="0" smtClean="0"/>
              <a:t> and His Torah will be </a:t>
            </a:r>
            <a:r>
              <a:rPr lang="en-ZA" sz="2600" b="0" i="1" dirty="0" smtClean="0"/>
              <a:t>“for signs and wonders in Israel”:</a:t>
            </a:r>
          </a:p>
          <a:p>
            <a:r>
              <a:rPr lang="en-ZA" sz="2600" b="0" i="1" dirty="0" smtClean="0">
                <a:solidFill>
                  <a:srgbClr val="004821"/>
                </a:solidFill>
              </a:rPr>
              <a:t>“</a:t>
            </a:r>
            <a:r>
              <a:rPr lang="he-IL" sz="2600" b="0" i="1" dirty="0" smtClean="0">
                <a:solidFill>
                  <a:srgbClr val="004821"/>
                </a:solidFill>
              </a:rPr>
              <a:t>יהוה</a:t>
            </a:r>
            <a:r>
              <a:rPr lang="en-ZA" sz="2600" b="0" i="1" dirty="0" smtClean="0">
                <a:solidFill>
                  <a:srgbClr val="004821"/>
                </a:solidFill>
              </a:rPr>
              <a:t> of hosts, Him you shall set apart. Let Him be your fear, and let Him be your dread. “And He shall be for a set-apart place, but a stone of stumbling and a rock that makes for falling to both the houses of </a:t>
            </a:r>
            <a:r>
              <a:rPr lang="en-ZA" sz="2600" b="0" i="1" dirty="0" err="1" smtClean="0">
                <a:solidFill>
                  <a:srgbClr val="004821"/>
                </a:solidFill>
              </a:rPr>
              <a:t>Yisra’ĕl</a:t>
            </a:r>
            <a:r>
              <a:rPr lang="en-ZA" sz="2600" b="0" i="1" dirty="0" smtClean="0">
                <a:solidFill>
                  <a:srgbClr val="004821"/>
                </a:solidFill>
              </a:rPr>
              <a:t>, as a trap and a snare to the inhabitants of </a:t>
            </a:r>
            <a:r>
              <a:rPr lang="en-ZA" sz="2600" b="0" i="1" dirty="0" err="1" smtClean="0">
                <a:solidFill>
                  <a:srgbClr val="004821"/>
                </a:solidFill>
              </a:rPr>
              <a:t>Yerushalayim</a:t>
            </a:r>
            <a:r>
              <a:rPr lang="en-ZA" sz="2600" b="0" i="1" dirty="0" smtClean="0">
                <a:solidFill>
                  <a:srgbClr val="004821"/>
                </a:solidFill>
              </a:rPr>
              <a:t>. “And many among them shall stumble and fall, and be broken and snared and taken.” Bind up the witness, seal the Torah among my taught ones. And I shall wait on </a:t>
            </a:r>
            <a:r>
              <a:rPr lang="he-IL" sz="2600" b="0" i="1" dirty="0" smtClean="0">
                <a:solidFill>
                  <a:srgbClr val="004821"/>
                </a:solidFill>
              </a:rPr>
              <a:t>יהוה</a:t>
            </a:r>
            <a:r>
              <a:rPr lang="en-ZA" sz="2600" b="0" i="1" dirty="0" smtClean="0">
                <a:solidFill>
                  <a:srgbClr val="004821"/>
                </a:solidFill>
              </a:rPr>
              <a:t>, who hides His face from the house of </a:t>
            </a:r>
            <a:r>
              <a:rPr lang="en-ZA" sz="2600" b="0" i="1" dirty="0" err="1" smtClean="0">
                <a:solidFill>
                  <a:srgbClr val="004821"/>
                </a:solidFill>
              </a:rPr>
              <a:t>Yaʽaqob</a:t>
            </a:r>
            <a:r>
              <a:rPr lang="en-ZA" sz="2600" b="0" i="1" dirty="0" smtClean="0">
                <a:solidFill>
                  <a:srgbClr val="004821"/>
                </a:solidFill>
              </a:rPr>
              <a:t>̱. And I shall look for Him. Look, I and the children whom </a:t>
            </a:r>
            <a:r>
              <a:rPr lang="he-IL" sz="2600" b="0" i="1" dirty="0" smtClean="0">
                <a:solidFill>
                  <a:srgbClr val="004821"/>
                </a:solidFill>
              </a:rPr>
              <a:t>יהוה</a:t>
            </a:r>
            <a:r>
              <a:rPr lang="en-ZA" sz="2600" b="0" i="1" dirty="0" smtClean="0">
                <a:solidFill>
                  <a:srgbClr val="004821"/>
                </a:solidFill>
              </a:rPr>
              <a:t> has given me – </a:t>
            </a:r>
            <a:r>
              <a:rPr lang="en-ZA" sz="2600" i="1" dirty="0" smtClean="0">
                <a:solidFill>
                  <a:srgbClr val="004821"/>
                </a:solidFill>
              </a:rPr>
              <a:t>for signs and wonders in </a:t>
            </a:r>
            <a:r>
              <a:rPr lang="en-ZA" sz="2600" i="1" dirty="0" err="1" smtClean="0">
                <a:solidFill>
                  <a:srgbClr val="004821"/>
                </a:solidFill>
              </a:rPr>
              <a:t>Yisra’ĕl</a:t>
            </a:r>
            <a:r>
              <a:rPr lang="en-ZA" sz="2600" i="1" dirty="0" smtClean="0">
                <a:solidFill>
                  <a:srgbClr val="004821"/>
                </a:solidFill>
              </a:rPr>
              <a:t> from </a:t>
            </a:r>
            <a:r>
              <a:rPr lang="he-IL" sz="2600" i="1" dirty="0" smtClean="0">
                <a:solidFill>
                  <a:srgbClr val="004821"/>
                </a:solidFill>
              </a:rPr>
              <a:t>יהוה</a:t>
            </a:r>
            <a:r>
              <a:rPr lang="en-ZA" sz="2600" i="1" dirty="0" smtClean="0">
                <a:solidFill>
                  <a:srgbClr val="004821"/>
                </a:solidFill>
              </a:rPr>
              <a:t> of hosts</a:t>
            </a:r>
            <a:r>
              <a:rPr lang="en-ZA" sz="2600" b="0" i="1" dirty="0" smtClean="0">
                <a:solidFill>
                  <a:srgbClr val="004821"/>
                </a:solidFill>
              </a:rPr>
              <a:t>, who dwells in Mount </a:t>
            </a:r>
            <a:r>
              <a:rPr lang="en-ZA" sz="2600" b="0" i="1" dirty="0" err="1" smtClean="0">
                <a:solidFill>
                  <a:srgbClr val="004821"/>
                </a:solidFill>
              </a:rPr>
              <a:t>Tsiyon</a:t>
            </a:r>
            <a:r>
              <a:rPr lang="en-ZA" sz="2600" b="0" i="1" dirty="0" smtClean="0">
                <a:solidFill>
                  <a:srgbClr val="004821"/>
                </a:solidFill>
              </a:rPr>
              <a:t>. </a:t>
            </a:r>
            <a:r>
              <a:rPr lang="en-US" sz="2600" dirty="0" smtClean="0">
                <a:solidFill>
                  <a:srgbClr val="004821"/>
                </a:solidFill>
              </a:rPr>
              <a:t>(Isaiah 8:13-18)</a:t>
            </a:r>
          </a:p>
          <a:p>
            <a:pPr algn="just"/>
            <a:r>
              <a:rPr lang="en-ZA" sz="2600" b="0" dirty="0" smtClean="0"/>
              <a:t>Because of the sacrifice of Yeshua, we have been able to host the presence and the glory of the Almighty in our own individual sanctuaries.</a:t>
            </a:r>
            <a:endParaRPr lang="en-US" sz="2600" b="0" dirty="0" smtClean="0">
              <a:solidFill>
                <a:srgbClr val="004821"/>
              </a:solidFill>
            </a:endParaRPr>
          </a:p>
          <a:p>
            <a:endParaRPr lang="en-US"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14</a:t>
            </a:fld>
            <a:endParaRPr lang="en-ZA"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WHY THE FOCUS?</a:t>
            </a:r>
            <a:endParaRPr lang="en-ZA" dirty="0"/>
          </a:p>
        </p:txBody>
      </p:sp>
      <p:sp>
        <p:nvSpPr>
          <p:cNvPr id="3" name="Content Placeholder 2"/>
          <p:cNvSpPr>
            <a:spLocks noGrp="1"/>
          </p:cNvSpPr>
          <p:nvPr>
            <p:ph idx="1"/>
          </p:nvPr>
        </p:nvSpPr>
        <p:spPr/>
        <p:txBody>
          <a:bodyPr>
            <a:noAutofit/>
          </a:bodyPr>
          <a:lstStyle/>
          <a:p>
            <a:pPr algn="just">
              <a:lnSpc>
                <a:spcPts val="2300"/>
              </a:lnSpc>
            </a:pPr>
            <a:r>
              <a:rPr lang="en-ZA" b="0" dirty="0" smtClean="0"/>
              <a:t>Hidden within the symbolism of the tabernacle is the entire story of salvation – both of the individual and of the entire body of Messiah. Having accepted salvation is NOT the end of the story, nor should it be the ultimate goal of a believer. Far too often believers have only focused on eternal life in the coming world, but there is another type of salvation. </a:t>
            </a:r>
            <a:r>
              <a:rPr lang="he-IL" b="0" dirty="0" smtClean="0"/>
              <a:t>יהושע</a:t>
            </a:r>
            <a:r>
              <a:rPr lang="en-ZA" b="0" dirty="0" smtClean="0"/>
              <a:t> speaks to this:</a:t>
            </a:r>
            <a:endParaRPr lang="en-ZA" b="0" i="1" dirty="0" smtClean="0">
              <a:solidFill>
                <a:srgbClr val="004821"/>
              </a:solidFill>
            </a:endParaRPr>
          </a:p>
          <a:p>
            <a:pPr>
              <a:lnSpc>
                <a:spcPts val="2300"/>
              </a:lnSpc>
            </a:pPr>
            <a:r>
              <a:rPr lang="he-IL" b="0" i="1" dirty="0" smtClean="0">
                <a:solidFill>
                  <a:srgbClr val="004821"/>
                </a:solidFill>
              </a:rPr>
              <a:t>יהושע</a:t>
            </a:r>
            <a:r>
              <a:rPr lang="en-ZA" b="0" i="1" dirty="0" smtClean="0">
                <a:solidFill>
                  <a:srgbClr val="004821"/>
                </a:solidFill>
              </a:rPr>
              <a:t> said to him, “I am the Way, and the Truth, and the Life. No one comes to the Father except through Me. </a:t>
            </a:r>
            <a:r>
              <a:rPr lang="en-US" i="1" dirty="0" smtClean="0">
                <a:solidFill>
                  <a:srgbClr val="004821"/>
                </a:solidFill>
              </a:rPr>
              <a:t>(John 14:6)</a:t>
            </a:r>
          </a:p>
          <a:p>
            <a:pPr algn="just">
              <a:lnSpc>
                <a:spcPts val="2300"/>
              </a:lnSpc>
            </a:pPr>
            <a:r>
              <a:rPr lang="en-ZA" b="0" dirty="0" smtClean="0"/>
              <a:t>He is the “way”, and we must follow Him in the same way the Israelites followed the cloud and the pillar of fire through the wilderness. He is the truth….His Word is truth. When we are obedient to the truth it enables us to dwell within His tabernacle during times of trouble. And of course He is the life….there is life and safety in the shadow of the Almighty.</a:t>
            </a:r>
            <a:r>
              <a:rPr lang="en-ZA" dirty="0" smtClean="0"/>
              <a:t> </a:t>
            </a:r>
            <a:r>
              <a:rPr lang="en-ZA" b="0" dirty="0" smtClean="0"/>
              <a:t>The New Jerusalem, the Holy of Holies in the tabernacle, the bridegroom with His bride….they’re all the same thing! This is the reason for the 50 chapters concerning the tabernacle!</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15</a:t>
            </a:fld>
            <a:endParaRPr lang="en-ZA"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CONTRIBUTION</a:t>
            </a:r>
            <a:endParaRPr lang="en-ZA" dirty="0"/>
          </a:p>
        </p:txBody>
      </p:sp>
      <p:sp>
        <p:nvSpPr>
          <p:cNvPr id="3" name="Content Placeholder 2"/>
          <p:cNvSpPr>
            <a:spLocks noGrp="1"/>
          </p:cNvSpPr>
          <p:nvPr>
            <p:ph idx="1"/>
          </p:nvPr>
        </p:nvSpPr>
        <p:spPr>
          <a:xfrm>
            <a:off x="467544" y="1600200"/>
            <a:ext cx="8229600" cy="5257800"/>
          </a:xfrm>
        </p:spPr>
        <p:txBody>
          <a:bodyPr>
            <a:normAutofit fontScale="25000" lnSpcReduction="20000"/>
          </a:bodyPr>
          <a:lstStyle/>
          <a:p>
            <a:pPr>
              <a:lnSpc>
                <a:spcPts val="2100"/>
              </a:lnSpc>
            </a:pPr>
            <a:r>
              <a:rPr lang="en-ZA" sz="9600" b="0" i="1" dirty="0" smtClean="0">
                <a:solidFill>
                  <a:srgbClr val="004821"/>
                </a:solidFill>
              </a:rPr>
              <a:t>And </a:t>
            </a:r>
            <a:r>
              <a:rPr lang="he-IL" sz="9600" b="0" i="1" dirty="0" smtClean="0">
                <a:solidFill>
                  <a:srgbClr val="004821"/>
                </a:solidFill>
              </a:rPr>
              <a:t>יהוה</a:t>
            </a:r>
            <a:r>
              <a:rPr lang="en-ZA" sz="9600" b="0" i="1" dirty="0" smtClean="0">
                <a:solidFill>
                  <a:srgbClr val="004821"/>
                </a:solidFill>
              </a:rPr>
              <a:t> spoke to </a:t>
            </a:r>
            <a:r>
              <a:rPr lang="en-ZA" sz="9600" b="0" i="1" dirty="0" err="1" smtClean="0">
                <a:solidFill>
                  <a:srgbClr val="004821"/>
                </a:solidFill>
              </a:rPr>
              <a:t>Mosheh</a:t>
            </a:r>
            <a:r>
              <a:rPr lang="en-ZA" sz="9600" b="0" i="1" dirty="0" smtClean="0">
                <a:solidFill>
                  <a:srgbClr val="004821"/>
                </a:solidFill>
              </a:rPr>
              <a:t>, saying, “Speak to the children of </a:t>
            </a:r>
            <a:r>
              <a:rPr lang="en-ZA" sz="9600" b="0" i="1" dirty="0" err="1" smtClean="0">
                <a:solidFill>
                  <a:srgbClr val="004821"/>
                </a:solidFill>
              </a:rPr>
              <a:t>Yisra’ĕl</a:t>
            </a:r>
            <a:r>
              <a:rPr lang="en-ZA" sz="9600" b="0" i="1" dirty="0" smtClean="0">
                <a:solidFill>
                  <a:srgbClr val="004821"/>
                </a:solidFill>
              </a:rPr>
              <a:t>, that they take up a contribution for Me. From everyone whose heart moves him you shall take up My contribution. </a:t>
            </a:r>
            <a:r>
              <a:rPr lang="en-US" sz="9600" i="1" dirty="0" smtClean="0">
                <a:solidFill>
                  <a:srgbClr val="004821"/>
                </a:solidFill>
              </a:rPr>
              <a:t>(Exodus 25:1-2)</a:t>
            </a:r>
          </a:p>
          <a:p>
            <a:pPr algn="just">
              <a:lnSpc>
                <a:spcPts val="2100"/>
              </a:lnSpc>
            </a:pPr>
            <a:r>
              <a:rPr lang="en-ZA" sz="9600" b="0" dirty="0" smtClean="0"/>
              <a:t>The best translation of the Hebrew, because of verb usage, is </a:t>
            </a:r>
            <a:r>
              <a:rPr lang="en-ZA" sz="9600" b="0" i="1" dirty="0" smtClean="0"/>
              <a:t>“take up, for me, a </a:t>
            </a:r>
            <a:r>
              <a:rPr lang="en-ZA" sz="9600" b="0" i="1" dirty="0" err="1" smtClean="0"/>
              <a:t>terumah</a:t>
            </a:r>
            <a:r>
              <a:rPr lang="en-ZA" sz="9600" b="0" i="1" dirty="0" smtClean="0"/>
              <a:t> (contribution).” </a:t>
            </a:r>
            <a:r>
              <a:rPr lang="en-ZA" sz="9600" b="0" dirty="0" smtClean="0"/>
              <a:t>There are several Hebrew words that can be used for </a:t>
            </a:r>
            <a:r>
              <a:rPr lang="en-ZA" sz="9600" b="0" i="1" dirty="0" smtClean="0"/>
              <a:t>“offering” or “contribution”. </a:t>
            </a:r>
          </a:p>
          <a:p>
            <a:pPr algn="just">
              <a:lnSpc>
                <a:spcPts val="2100"/>
              </a:lnSpc>
            </a:pPr>
            <a:r>
              <a:rPr lang="en-ZA" sz="9600" b="0" i="1" dirty="0" smtClean="0">
                <a:solidFill>
                  <a:srgbClr val="C00000"/>
                </a:solidFill>
              </a:rPr>
              <a:t>Why would </a:t>
            </a:r>
            <a:r>
              <a:rPr lang="he-IL" sz="9600" b="0" i="1" dirty="0" smtClean="0">
                <a:solidFill>
                  <a:srgbClr val="C00000"/>
                </a:solidFill>
              </a:rPr>
              <a:t>יהוה</a:t>
            </a:r>
            <a:r>
              <a:rPr lang="en-ZA" sz="9600" b="0" i="1" dirty="0" smtClean="0">
                <a:solidFill>
                  <a:srgbClr val="C00000"/>
                </a:solidFill>
              </a:rPr>
              <a:t> choose “</a:t>
            </a:r>
            <a:r>
              <a:rPr lang="en-ZA" sz="9600" b="0" i="1" dirty="0" err="1" smtClean="0">
                <a:solidFill>
                  <a:srgbClr val="C00000"/>
                </a:solidFill>
              </a:rPr>
              <a:t>terumah</a:t>
            </a:r>
            <a:r>
              <a:rPr lang="en-ZA" sz="9600" b="0" i="1" dirty="0" smtClean="0">
                <a:solidFill>
                  <a:srgbClr val="C00000"/>
                </a:solidFill>
              </a:rPr>
              <a:t>” in these verses? </a:t>
            </a:r>
            <a:r>
              <a:rPr lang="en-ZA" sz="9600" b="0" dirty="0" smtClean="0"/>
              <a:t>The word </a:t>
            </a:r>
            <a:r>
              <a:rPr lang="en-ZA" sz="9600" b="0" i="1" dirty="0" smtClean="0"/>
              <a:t>“</a:t>
            </a:r>
            <a:r>
              <a:rPr lang="en-ZA" sz="9600" b="0" i="1" dirty="0" err="1" smtClean="0"/>
              <a:t>Terumah</a:t>
            </a:r>
            <a:r>
              <a:rPr lang="en-ZA" sz="9600" b="0" i="1" dirty="0" smtClean="0"/>
              <a:t>” </a:t>
            </a:r>
            <a:r>
              <a:rPr lang="en-ZA" sz="9600" b="0" dirty="0" smtClean="0"/>
              <a:t>(</a:t>
            </a:r>
            <a:r>
              <a:rPr lang="en-ZA" sz="9600" b="0" dirty="0" err="1" smtClean="0"/>
              <a:t>tav</a:t>
            </a:r>
            <a:r>
              <a:rPr lang="en-ZA" sz="9600" b="0" dirty="0" smtClean="0"/>
              <a:t>-</a:t>
            </a:r>
            <a:r>
              <a:rPr lang="en-ZA" sz="9600" b="0" dirty="0" err="1" smtClean="0"/>
              <a:t>reish</a:t>
            </a:r>
            <a:r>
              <a:rPr lang="en-ZA" sz="9600" b="0" dirty="0" smtClean="0"/>
              <a:t>-</a:t>
            </a:r>
            <a:r>
              <a:rPr lang="en-ZA" sz="9600" b="0" dirty="0" err="1" smtClean="0"/>
              <a:t>vav</a:t>
            </a:r>
            <a:r>
              <a:rPr lang="en-ZA" sz="9600" b="0" dirty="0" smtClean="0"/>
              <a:t>-</a:t>
            </a:r>
            <a:r>
              <a:rPr lang="en-ZA" sz="9600" b="0" dirty="0" err="1" smtClean="0"/>
              <a:t>mem</a:t>
            </a:r>
            <a:r>
              <a:rPr lang="en-ZA" sz="9600" b="0" dirty="0" smtClean="0"/>
              <a:t>-hey) is </a:t>
            </a:r>
            <a:r>
              <a:rPr lang="en-ZA" sz="9600" b="0" dirty="0" err="1" smtClean="0"/>
              <a:t>Strong‟s</a:t>
            </a:r>
            <a:r>
              <a:rPr lang="en-ZA" sz="9600" b="0" dirty="0" smtClean="0"/>
              <a:t> #8641 and means</a:t>
            </a:r>
            <a:r>
              <a:rPr lang="en-ZA" sz="9600" b="0" i="1" dirty="0" smtClean="0"/>
              <a:t> “offering” or “contribution” </a:t>
            </a:r>
            <a:r>
              <a:rPr lang="en-ZA" sz="9600" b="0" dirty="0" smtClean="0"/>
              <a:t>as in a </a:t>
            </a:r>
            <a:r>
              <a:rPr lang="en-ZA" sz="9600" b="0" i="1" dirty="0" smtClean="0"/>
              <a:t>“heave offering” </a:t>
            </a:r>
            <a:r>
              <a:rPr lang="en-ZA" sz="9600" b="0" dirty="0" smtClean="0"/>
              <a:t>because it’s from the root word </a:t>
            </a:r>
            <a:r>
              <a:rPr lang="en-ZA" sz="9600" b="0" i="1" dirty="0" smtClean="0"/>
              <a:t>“</a:t>
            </a:r>
            <a:r>
              <a:rPr lang="en-ZA" sz="9600" b="0" i="1" dirty="0" err="1" smtClean="0"/>
              <a:t>ruhm</a:t>
            </a:r>
            <a:r>
              <a:rPr lang="en-ZA" sz="9600" b="0" i="1" dirty="0" smtClean="0"/>
              <a:t>” </a:t>
            </a:r>
            <a:r>
              <a:rPr lang="en-ZA" sz="9600" b="0" dirty="0" smtClean="0"/>
              <a:t>which means </a:t>
            </a:r>
            <a:r>
              <a:rPr lang="en-ZA" sz="9600" b="0" i="1" dirty="0" smtClean="0"/>
              <a:t>“to elevate” or “raise up high”. </a:t>
            </a:r>
            <a:r>
              <a:rPr lang="en-ZA" sz="9600" b="0" dirty="0" smtClean="0"/>
              <a:t>The </a:t>
            </a:r>
            <a:r>
              <a:rPr lang="en-ZA" sz="9600" b="0" i="1" dirty="0" smtClean="0"/>
              <a:t>“</a:t>
            </a:r>
            <a:r>
              <a:rPr lang="en-ZA" sz="9600" b="0" i="1" dirty="0" err="1" smtClean="0"/>
              <a:t>terumah</a:t>
            </a:r>
            <a:r>
              <a:rPr lang="en-ZA" sz="9600" b="0" i="1" dirty="0" smtClean="0"/>
              <a:t>” </a:t>
            </a:r>
            <a:r>
              <a:rPr lang="en-ZA" sz="9600" b="0" dirty="0" smtClean="0"/>
              <a:t>is also the</a:t>
            </a:r>
            <a:r>
              <a:rPr lang="en-ZA" sz="9600" b="0" i="1" dirty="0" smtClean="0"/>
              <a:t> “offering” </a:t>
            </a:r>
            <a:r>
              <a:rPr lang="en-ZA" sz="9600" b="0" dirty="0" smtClean="0"/>
              <a:t>or the</a:t>
            </a:r>
            <a:r>
              <a:rPr lang="en-ZA" sz="9600" b="0" i="1" dirty="0" smtClean="0"/>
              <a:t> “portion of an offering” </a:t>
            </a:r>
            <a:r>
              <a:rPr lang="en-ZA" sz="9600" b="0" dirty="0" smtClean="0"/>
              <a:t>given to the priests from all the gifts of the Children of </a:t>
            </a:r>
            <a:r>
              <a:rPr lang="en-ZA" sz="9600" b="0" dirty="0" err="1" smtClean="0"/>
              <a:t>Yisra‟el</a:t>
            </a:r>
            <a:r>
              <a:rPr lang="en-ZA" sz="9600" b="0" dirty="0" smtClean="0"/>
              <a:t> that were given unto Yahweh, as in </a:t>
            </a:r>
            <a:r>
              <a:rPr lang="en-ZA" sz="9600" b="0" i="1" dirty="0" smtClean="0">
                <a:solidFill>
                  <a:srgbClr val="004821"/>
                </a:solidFill>
              </a:rPr>
              <a:t>‘And the right thigh you give to the priest as a contribution from your peace offerings. ‘He among the sons of </a:t>
            </a:r>
            <a:r>
              <a:rPr lang="en-ZA" sz="9600" b="0" i="1" dirty="0" err="1" smtClean="0">
                <a:solidFill>
                  <a:srgbClr val="004821"/>
                </a:solidFill>
              </a:rPr>
              <a:t>Aharon</a:t>
            </a:r>
            <a:r>
              <a:rPr lang="en-ZA" sz="9600" b="0" i="1" dirty="0" smtClean="0">
                <a:solidFill>
                  <a:srgbClr val="004821"/>
                </a:solidFill>
              </a:rPr>
              <a:t>, who brings the blood of the peace offering, and the fat, the right thigh is his for a portion.(</a:t>
            </a:r>
            <a:r>
              <a:rPr lang="en-ZA" sz="9600" i="1" dirty="0" smtClean="0">
                <a:solidFill>
                  <a:srgbClr val="004821"/>
                </a:solidFill>
              </a:rPr>
              <a:t>Leviticus 7:32-33, 22:12) </a:t>
            </a:r>
            <a:r>
              <a:rPr lang="en-ZA" sz="9600" b="0" dirty="0" smtClean="0"/>
              <a:t>This is the portion that the priests were to eat. </a:t>
            </a:r>
            <a:endParaRPr lang="en-ZA" sz="9600" b="0" dirty="0" smtClean="0">
              <a:solidFill>
                <a:srgbClr val="004821"/>
              </a:solidFill>
            </a:endParaRPr>
          </a:p>
          <a:p>
            <a:endParaRPr lang="en-ZA" sz="2800" dirty="0" smtClean="0"/>
          </a:p>
          <a:p>
            <a:pPr algn="just">
              <a:lnSpc>
                <a:spcPts val="2100"/>
              </a:lnSpc>
            </a:pPr>
            <a:endParaRPr lang="en-ZA" sz="2600" i="1" dirty="0" smtClean="0">
              <a:solidFill>
                <a:srgbClr val="004821"/>
              </a:solidFill>
            </a:endParaRPr>
          </a:p>
          <a:p>
            <a:endParaRPr lang="en-ZA" dirty="0" smtClean="0"/>
          </a:p>
          <a:p>
            <a:pPr algn="just"/>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16</a:t>
            </a:fld>
            <a:endParaRPr lang="en-ZA"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TERUMAH</a:t>
            </a:r>
            <a:endParaRPr lang="en-ZA" dirty="0"/>
          </a:p>
        </p:txBody>
      </p:sp>
      <p:sp>
        <p:nvSpPr>
          <p:cNvPr id="3" name="Content Placeholder 2"/>
          <p:cNvSpPr>
            <a:spLocks noGrp="1"/>
          </p:cNvSpPr>
          <p:nvPr>
            <p:ph idx="1"/>
          </p:nvPr>
        </p:nvSpPr>
        <p:spPr/>
        <p:txBody>
          <a:bodyPr>
            <a:normAutofit/>
          </a:bodyPr>
          <a:lstStyle/>
          <a:p>
            <a:pPr algn="just"/>
            <a:r>
              <a:rPr lang="en-ZA" b="0" dirty="0" smtClean="0"/>
              <a:t>“</a:t>
            </a:r>
            <a:r>
              <a:rPr lang="en-ZA" b="0" i="1" dirty="0" err="1" smtClean="0"/>
              <a:t>Terumah</a:t>
            </a:r>
            <a:r>
              <a:rPr lang="en-ZA" b="0" i="1" dirty="0" smtClean="0"/>
              <a:t>” </a:t>
            </a:r>
            <a:r>
              <a:rPr lang="en-ZA" b="0" dirty="0" smtClean="0"/>
              <a:t>is spelled </a:t>
            </a:r>
            <a:r>
              <a:rPr lang="en-ZA" b="0" i="1" dirty="0" smtClean="0"/>
              <a:t>“</a:t>
            </a:r>
            <a:r>
              <a:rPr lang="en-ZA" b="0" i="1" dirty="0" err="1" smtClean="0"/>
              <a:t>tav</a:t>
            </a:r>
            <a:r>
              <a:rPr lang="en-ZA" b="0" i="1" dirty="0" smtClean="0"/>
              <a:t>-</a:t>
            </a:r>
            <a:r>
              <a:rPr lang="en-ZA" b="0" i="1" dirty="0" err="1" smtClean="0"/>
              <a:t>reish</a:t>
            </a:r>
            <a:r>
              <a:rPr lang="en-ZA" b="0" i="1" dirty="0" smtClean="0"/>
              <a:t>-</a:t>
            </a:r>
            <a:r>
              <a:rPr lang="en-ZA" b="0" i="1" dirty="0" err="1" smtClean="0"/>
              <a:t>vav</a:t>
            </a:r>
            <a:r>
              <a:rPr lang="en-ZA" b="0" i="1" dirty="0" smtClean="0"/>
              <a:t>-</a:t>
            </a:r>
            <a:r>
              <a:rPr lang="en-ZA" b="0" i="1" dirty="0" err="1" smtClean="0"/>
              <a:t>mem</a:t>
            </a:r>
            <a:r>
              <a:rPr lang="en-ZA" b="0" i="1" dirty="0" smtClean="0"/>
              <a:t>-hey”. </a:t>
            </a:r>
            <a:r>
              <a:rPr lang="en-ZA" b="0" dirty="0" smtClean="0"/>
              <a:t>If the </a:t>
            </a:r>
            <a:r>
              <a:rPr lang="en-ZA" b="0" dirty="0" err="1" smtClean="0"/>
              <a:t>mem</a:t>
            </a:r>
            <a:r>
              <a:rPr lang="en-ZA" b="0" dirty="0" smtClean="0"/>
              <a:t> stands alone (remember </a:t>
            </a:r>
            <a:r>
              <a:rPr lang="en-ZA" b="0" dirty="0" err="1" smtClean="0"/>
              <a:t>mem</a:t>
            </a:r>
            <a:r>
              <a:rPr lang="en-ZA" b="0" dirty="0" smtClean="0"/>
              <a:t> is water and its number is 40, which means</a:t>
            </a:r>
            <a:r>
              <a:rPr lang="en-ZA" b="0" i="1" dirty="0" smtClean="0"/>
              <a:t> “time of learning”); </a:t>
            </a:r>
            <a:r>
              <a:rPr lang="en-ZA" b="0" dirty="0" smtClean="0"/>
              <a:t>left are the letters in the word</a:t>
            </a:r>
            <a:r>
              <a:rPr lang="en-ZA" b="0" i="1" dirty="0" smtClean="0"/>
              <a:t> “Torah”. </a:t>
            </a:r>
            <a:r>
              <a:rPr lang="en-ZA" b="0" dirty="0" smtClean="0"/>
              <a:t>Torah is spelled</a:t>
            </a:r>
            <a:r>
              <a:rPr lang="en-ZA" b="0" i="1" dirty="0" smtClean="0"/>
              <a:t> “</a:t>
            </a:r>
            <a:r>
              <a:rPr lang="en-ZA" b="0" i="1" dirty="0" err="1" smtClean="0"/>
              <a:t>tav</a:t>
            </a:r>
            <a:r>
              <a:rPr lang="en-ZA" b="0" i="1" dirty="0" smtClean="0"/>
              <a:t>-</a:t>
            </a:r>
            <a:r>
              <a:rPr lang="en-ZA" b="0" i="1" dirty="0" err="1" smtClean="0"/>
              <a:t>vav</a:t>
            </a:r>
            <a:r>
              <a:rPr lang="en-ZA" b="0" i="1" dirty="0" smtClean="0"/>
              <a:t>-</a:t>
            </a:r>
            <a:r>
              <a:rPr lang="en-ZA" b="0" i="1" dirty="0" err="1" smtClean="0"/>
              <a:t>reish</a:t>
            </a:r>
            <a:r>
              <a:rPr lang="en-ZA" b="0" i="1" dirty="0" smtClean="0"/>
              <a:t>-hey”. </a:t>
            </a:r>
            <a:r>
              <a:rPr lang="en-ZA" b="0" dirty="0" smtClean="0"/>
              <a:t>So, if we look at this as two words, we have</a:t>
            </a:r>
            <a:r>
              <a:rPr lang="en-ZA" b="0" i="1" dirty="0" smtClean="0"/>
              <a:t> “learning” </a:t>
            </a:r>
            <a:r>
              <a:rPr lang="en-ZA" b="0" dirty="0" smtClean="0"/>
              <a:t>and </a:t>
            </a:r>
            <a:r>
              <a:rPr lang="en-ZA" b="0" i="1" dirty="0" smtClean="0"/>
              <a:t>“Torah”….. “learning Torah”. </a:t>
            </a:r>
          </a:p>
          <a:p>
            <a:pPr algn="just"/>
            <a:r>
              <a:rPr lang="en-ZA" b="0" dirty="0" smtClean="0"/>
              <a:t>And, this is word is </a:t>
            </a:r>
            <a:r>
              <a:rPr lang="en-ZA" b="0" i="1" dirty="0" smtClean="0"/>
              <a:t>“</a:t>
            </a:r>
            <a:r>
              <a:rPr lang="en-ZA" b="0" i="1" dirty="0" err="1" smtClean="0"/>
              <a:t>Terumah</a:t>
            </a:r>
            <a:r>
              <a:rPr lang="en-ZA" b="0" i="1" dirty="0" smtClean="0"/>
              <a:t>”; </a:t>
            </a:r>
            <a:r>
              <a:rPr lang="en-ZA" b="0" dirty="0" smtClean="0"/>
              <a:t>the portion of an offering that the priest eats. Last </a:t>
            </a:r>
            <a:r>
              <a:rPr lang="en-ZA" b="0" dirty="0" err="1" smtClean="0"/>
              <a:t>parsha</a:t>
            </a:r>
            <a:r>
              <a:rPr lang="en-ZA" b="0" dirty="0" smtClean="0"/>
              <a:t> we read </a:t>
            </a:r>
            <a:r>
              <a:rPr lang="en-ZA" b="0" i="1" dirty="0" smtClean="0">
                <a:solidFill>
                  <a:srgbClr val="004821"/>
                </a:solidFill>
              </a:rPr>
              <a:t>‘And now, if you diligently obey My voice, and shall guard My covenant, then you shall be My treasured possession above all the peoples – for all the earth is Mine – ‘and you shall be to Me a reign of priests and a set-apart nation.’ Those are the words which you are to speak to the children of </a:t>
            </a:r>
            <a:r>
              <a:rPr lang="en-ZA" b="0" i="1" dirty="0" err="1" smtClean="0">
                <a:solidFill>
                  <a:srgbClr val="004821"/>
                </a:solidFill>
              </a:rPr>
              <a:t>Yisra’ĕl</a:t>
            </a:r>
            <a:r>
              <a:rPr lang="en-ZA" b="0" i="1" dirty="0" smtClean="0">
                <a:solidFill>
                  <a:srgbClr val="004821"/>
                </a:solidFill>
              </a:rPr>
              <a:t>.” </a:t>
            </a:r>
            <a:r>
              <a:rPr lang="en-ZA" i="1" dirty="0" smtClean="0">
                <a:solidFill>
                  <a:srgbClr val="004821"/>
                </a:solidFill>
              </a:rPr>
              <a:t>(Exodus 19:5-6) </a:t>
            </a:r>
            <a:r>
              <a:rPr lang="en-ZA" b="0" dirty="0" smtClean="0"/>
              <a:t>So, regarding the Torah, all of </a:t>
            </a:r>
            <a:r>
              <a:rPr lang="en-ZA" b="0" dirty="0" err="1" smtClean="0"/>
              <a:t>B‟nei</a:t>
            </a:r>
            <a:r>
              <a:rPr lang="en-ZA" b="0" dirty="0" smtClean="0"/>
              <a:t> </a:t>
            </a:r>
            <a:r>
              <a:rPr lang="en-ZA" b="0" dirty="0" err="1" smtClean="0"/>
              <a:t>Yisra‟el</a:t>
            </a:r>
            <a:r>
              <a:rPr lang="en-ZA" b="0" dirty="0" smtClean="0"/>
              <a:t> (including those who sojourn with) are to eat (partake) of this “</a:t>
            </a:r>
            <a:r>
              <a:rPr lang="en-ZA" b="0" i="1" dirty="0" err="1" smtClean="0"/>
              <a:t>Terumah</a:t>
            </a:r>
            <a:r>
              <a:rPr lang="en-ZA" b="0" i="1" dirty="0" smtClean="0"/>
              <a:t>”.</a:t>
            </a:r>
            <a:endParaRPr lang="en-ZA" b="0"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17</a:t>
            </a:fld>
            <a:endParaRPr lang="en-ZA"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COHANIM</a:t>
            </a:r>
            <a:endParaRPr lang="en-ZA" dirty="0"/>
          </a:p>
        </p:txBody>
      </p:sp>
      <p:sp>
        <p:nvSpPr>
          <p:cNvPr id="3" name="Content Placeholder 2"/>
          <p:cNvSpPr>
            <a:spLocks noGrp="1"/>
          </p:cNvSpPr>
          <p:nvPr>
            <p:ph idx="1"/>
          </p:nvPr>
        </p:nvSpPr>
        <p:spPr/>
        <p:txBody>
          <a:bodyPr>
            <a:normAutofit fontScale="92500" lnSpcReduction="10000"/>
          </a:bodyPr>
          <a:lstStyle/>
          <a:p>
            <a:pPr algn="just"/>
            <a:r>
              <a:rPr lang="en-ZA" sz="2600" b="0" dirty="0" smtClean="0"/>
              <a:t>Simon Peter confirm this: </a:t>
            </a:r>
          </a:p>
          <a:p>
            <a:r>
              <a:rPr lang="en-ZA" sz="2600" b="0" i="1" dirty="0" smtClean="0">
                <a:solidFill>
                  <a:srgbClr val="004821"/>
                </a:solidFill>
              </a:rPr>
              <a:t>But you are a chosen race, a royal priesthood, a set-apart nation, a people for a possession, that you should proclaim the praises of Him who called you out of darkness into His marvellous light, </a:t>
            </a:r>
            <a:r>
              <a:rPr lang="en-ZA" sz="2600" i="1" dirty="0" smtClean="0">
                <a:solidFill>
                  <a:srgbClr val="004821"/>
                </a:solidFill>
              </a:rPr>
              <a:t>(1 Peter 2:9)</a:t>
            </a:r>
          </a:p>
          <a:p>
            <a:pPr algn="l"/>
            <a:r>
              <a:rPr lang="en-ZA" sz="2600" b="0" dirty="0" smtClean="0"/>
              <a:t>And Apostle John confirm this:</a:t>
            </a:r>
          </a:p>
          <a:p>
            <a:r>
              <a:rPr lang="en-ZA" sz="2600" b="0" i="1" dirty="0" err="1" smtClean="0">
                <a:solidFill>
                  <a:srgbClr val="004821"/>
                </a:solidFill>
              </a:rPr>
              <a:t>Yoḥanan</a:t>
            </a:r>
            <a:r>
              <a:rPr lang="en-ZA" sz="2600" b="0" i="1" dirty="0" smtClean="0">
                <a:solidFill>
                  <a:srgbClr val="004821"/>
                </a:solidFill>
              </a:rPr>
              <a:t>, to the seven assemblies that are in Asia: Favour to you and peace from Him who is and who was and who is coming, and from the seven Spirits that are before His throne, and from </a:t>
            </a:r>
            <a:r>
              <a:rPr lang="he-IL" sz="2600" b="0" i="1" dirty="0" smtClean="0">
                <a:solidFill>
                  <a:srgbClr val="004821"/>
                </a:solidFill>
              </a:rPr>
              <a:t>יהושע</a:t>
            </a:r>
            <a:r>
              <a:rPr lang="en-ZA" sz="2600" b="0" i="1" dirty="0" smtClean="0">
                <a:solidFill>
                  <a:srgbClr val="004821"/>
                </a:solidFill>
              </a:rPr>
              <a:t> Messiah, the trustworthy witness, the first-born from the dead, and the ruler of the sovereigns of the earth. To Him who loved us and washed us from our sins in His own blood, and has made us sovereigns and priests to His Elohim and Father, to Him be esteem and rule forever and ever. </a:t>
            </a:r>
            <a:r>
              <a:rPr lang="en-ZA" sz="2600" b="0" i="1" dirty="0" err="1" smtClean="0">
                <a:solidFill>
                  <a:srgbClr val="004821"/>
                </a:solidFill>
              </a:rPr>
              <a:t>Amĕn</a:t>
            </a:r>
            <a:r>
              <a:rPr lang="en-ZA" sz="2600" b="0" i="1" dirty="0" smtClean="0">
                <a:solidFill>
                  <a:srgbClr val="004821"/>
                </a:solidFill>
              </a:rPr>
              <a:t>. </a:t>
            </a:r>
            <a:r>
              <a:rPr lang="en-US" sz="2600" i="1" dirty="0" smtClean="0">
                <a:solidFill>
                  <a:srgbClr val="004821"/>
                </a:solidFill>
              </a:rPr>
              <a:t>(Revelation 1:4-6)</a:t>
            </a:r>
          </a:p>
          <a:p>
            <a:endParaRPr lang="en-US" sz="2600" dirty="0" smtClean="0"/>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18</a:t>
            </a:fld>
            <a:endParaRPr lang="en-ZA"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z="4800" b="0" dirty="0" smtClean="0"/>
              <a:t>יהושע</a:t>
            </a:r>
            <a:r>
              <a:rPr lang="en-ZA" dirty="0" smtClean="0"/>
              <a:t> THE TERUMAH</a:t>
            </a:r>
            <a:endParaRPr lang="en-ZA" dirty="0"/>
          </a:p>
        </p:txBody>
      </p:sp>
      <p:sp>
        <p:nvSpPr>
          <p:cNvPr id="3" name="Content Placeholder 2"/>
          <p:cNvSpPr>
            <a:spLocks noGrp="1"/>
          </p:cNvSpPr>
          <p:nvPr>
            <p:ph idx="1"/>
          </p:nvPr>
        </p:nvSpPr>
        <p:spPr>
          <a:xfrm>
            <a:off x="323528" y="1600200"/>
            <a:ext cx="8496944" cy="5257800"/>
          </a:xfrm>
        </p:spPr>
        <p:txBody>
          <a:bodyPr>
            <a:normAutofit fontScale="25000" lnSpcReduction="20000"/>
          </a:bodyPr>
          <a:lstStyle/>
          <a:p>
            <a:pPr algn="just">
              <a:lnSpc>
                <a:spcPts val="2100"/>
              </a:lnSpc>
            </a:pPr>
            <a:r>
              <a:rPr lang="en-ZA" sz="9600" b="0" dirty="0" smtClean="0"/>
              <a:t>So, if we are indeed priests, then this “</a:t>
            </a:r>
            <a:r>
              <a:rPr lang="en-ZA" sz="9600" b="0" i="1" dirty="0" err="1" smtClean="0"/>
              <a:t>Terumah</a:t>
            </a:r>
            <a:r>
              <a:rPr lang="en-ZA" sz="9600" b="0" i="1" dirty="0" smtClean="0"/>
              <a:t>”</a:t>
            </a:r>
            <a:r>
              <a:rPr lang="en-ZA" sz="9600" b="0" dirty="0" smtClean="0"/>
              <a:t> is ours to eat. And, what is it? “</a:t>
            </a:r>
            <a:r>
              <a:rPr lang="en-ZA" sz="9600" b="0" i="1" dirty="0" smtClean="0"/>
              <a:t>Torah”</a:t>
            </a:r>
            <a:r>
              <a:rPr lang="en-ZA" sz="9600" b="0" dirty="0" smtClean="0"/>
              <a:t>. And, this Torah is the “</a:t>
            </a:r>
            <a:r>
              <a:rPr lang="en-ZA" sz="9600" b="0" i="1" dirty="0" smtClean="0"/>
              <a:t>Living Water</a:t>
            </a:r>
            <a:r>
              <a:rPr lang="en-ZA" sz="9600" b="0" dirty="0" smtClean="0"/>
              <a:t>” and the “</a:t>
            </a:r>
            <a:r>
              <a:rPr lang="en-ZA" sz="9600" b="0" i="1" dirty="0" smtClean="0"/>
              <a:t>Bread of Life</a:t>
            </a:r>
            <a:r>
              <a:rPr lang="en-ZA" sz="9600" b="0" dirty="0" smtClean="0"/>
              <a:t>”. It’s the “</a:t>
            </a:r>
            <a:r>
              <a:rPr lang="en-ZA" sz="9600" b="0" i="1" dirty="0" smtClean="0"/>
              <a:t>manna</a:t>
            </a:r>
            <a:r>
              <a:rPr lang="en-ZA" sz="9600" b="0" dirty="0" smtClean="0"/>
              <a:t>” that comes down from heaven. In fact it’s literally been to us, Ephraim, the “</a:t>
            </a:r>
            <a:r>
              <a:rPr lang="en-ZA" sz="9600" b="0" i="1" dirty="0" smtClean="0"/>
              <a:t>hidden manna” </a:t>
            </a:r>
            <a:r>
              <a:rPr lang="en-ZA" sz="9600" b="0" dirty="0" smtClean="0"/>
              <a:t>that </a:t>
            </a:r>
            <a:r>
              <a:rPr lang="he-IL" sz="9600" b="0" dirty="0" smtClean="0"/>
              <a:t>יהושע</a:t>
            </a:r>
            <a:r>
              <a:rPr lang="en-ZA" sz="9600" dirty="0" smtClean="0"/>
              <a:t> </a:t>
            </a:r>
            <a:r>
              <a:rPr lang="en-ZA" sz="9600" b="0" dirty="0" smtClean="0"/>
              <a:t>spoke about in:</a:t>
            </a:r>
            <a:r>
              <a:rPr lang="en-ZA" sz="9600" dirty="0" smtClean="0"/>
              <a:t> </a:t>
            </a:r>
            <a:r>
              <a:rPr lang="en-ZA" sz="9600" b="0" i="1" dirty="0" smtClean="0">
                <a:solidFill>
                  <a:srgbClr val="004821"/>
                </a:solidFill>
              </a:rPr>
              <a:t>“He who has an ear, let him hear what the Spirit says to the assemblies. To him who overcomes I shall give some of the hidden manna to eat. And I shall give him a white stone, and on the stone a renewed Name written which no one knows except him who receives it.” ’ </a:t>
            </a:r>
            <a:r>
              <a:rPr lang="en-ZA" sz="9600" i="1" dirty="0" smtClean="0">
                <a:solidFill>
                  <a:srgbClr val="004821"/>
                </a:solidFill>
              </a:rPr>
              <a:t>(Revelation 2:17)</a:t>
            </a:r>
          </a:p>
          <a:p>
            <a:pPr algn="just">
              <a:lnSpc>
                <a:spcPts val="2100"/>
              </a:lnSpc>
            </a:pPr>
            <a:r>
              <a:rPr lang="he-IL" sz="9600" b="0" dirty="0" smtClean="0"/>
              <a:t>יהושע</a:t>
            </a:r>
            <a:r>
              <a:rPr lang="en-ZA" sz="9600" dirty="0" smtClean="0"/>
              <a:t> </a:t>
            </a:r>
            <a:r>
              <a:rPr lang="en-ZA" sz="9600" b="0" dirty="0" smtClean="0"/>
              <a:t>is the word made flesh according to John 1:1 and </a:t>
            </a:r>
            <a:r>
              <a:rPr lang="en-ZA" sz="9600" b="0" i="1" dirty="0" err="1" smtClean="0">
                <a:solidFill>
                  <a:srgbClr val="004821"/>
                </a:solidFill>
              </a:rPr>
              <a:t>And</a:t>
            </a:r>
            <a:r>
              <a:rPr lang="en-ZA" sz="9600" b="0" i="1" dirty="0" smtClean="0">
                <a:solidFill>
                  <a:srgbClr val="004821"/>
                </a:solidFill>
              </a:rPr>
              <a:t> the Word became flesh and pitched His tent among us.. </a:t>
            </a:r>
            <a:r>
              <a:rPr lang="en-ZA" sz="9600" i="1" dirty="0" smtClean="0">
                <a:solidFill>
                  <a:srgbClr val="004821"/>
                </a:solidFill>
              </a:rPr>
              <a:t>(John 1:14)</a:t>
            </a:r>
            <a:r>
              <a:rPr lang="en-ZA" sz="9600" dirty="0" smtClean="0">
                <a:solidFill>
                  <a:srgbClr val="004821"/>
                </a:solidFill>
              </a:rPr>
              <a:t>  </a:t>
            </a:r>
            <a:r>
              <a:rPr lang="en-ZA" sz="9600" b="0" dirty="0" smtClean="0"/>
              <a:t>If </a:t>
            </a:r>
            <a:r>
              <a:rPr lang="he-IL" sz="9600" b="0" dirty="0" smtClean="0"/>
              <a:t>יהושע</a:t>
            </a:r>
            <a:r>
              <a:rPr lang="en-ZA" sz="9600" dirty="0" smtClean="0"/>
              <a:t> </a:t>
            </a:r>
            <a:r>
              <a:rPr lang="en-ZA" sz="9600" b="0" dirty="0" smtClean="0"/>
              <a:t>is the word made flesh and the Word is our “</a:t>
            </a:r>
            <a:r>
              <a:rPr lang="en-ZA" sz="9600" b="0" i="1" dirty="0" err="1" smtClean="0"/>
              <a:t>Terumah</a:t>
            </a:r>
            <a:r>
              <a:rPr lang="en-ZA" sz="9600" b="0" dirty="0" smtClean="0"/>
              <a:t>” and the one that was lifted up for us the following makes sense: </a:t>
            </a:r>
            <a:r>
              <a:rPr lang="en-ZA" sz="9600" b="0" i="1" dirty="0" smtClean="0">
                <a:solidFill>
                  <a:srgbClr val="004821"/>
                </a:solidFill>
              </a:rPr>
              <a:t>“I am the bread of life. “Your fathers ate the manna in the wilderness and they died. “This is the bread which comes down out of the heaven, so that anyone might eat of it, and not die. “I am the living bread which came down out of the heaven. If anyone eats of this bread, he shall live forever. .. “For My flesh is truly food, and My blood is truly drink. </a:t>
            </a:r>
            <a:r>
              <a:rPr lang="en-US" sz="9600" i="1" dirty="0" smtClean="0">
                <a:solidFill>
                  <a:srgbClr val="004821"/>
                </a:solidFill>
              </a:rPr>
              <a:t>(John 6:48-55)</a:t>
            </a:r>
          </a:p>
          <a:p>
            <a:endParaRPr lang="en-US" sz="9600" dirty="0" smtClean="0"/>
          </a:p>
          <a:p>
            <a:endParaRPr lang="en-ZA" sz="9600" dirty="0" smtClean="0"/>
          </a:p>
          <a:p>
            <a:endParaRPr lang="en-ZA" sz="960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19</a:t>
            </a:fld>
            <a:endParaRPr lang="en-ZA"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CONTRIBUTION</a:t>
            </a:r>
            <a:endParaRPr lang="en-ZA" dirty="0"/>
          </a:p>
        </p:txBody>
      </p:sp>
      <p:sp>
        <p:nvSpPr>
          <p:cNvPr id="3" name="Content Placeholder 2"/>
          <p:cNvSpPr>
            <a:spLocks noGrp="1"/>
          </p:cNvSpPr>
          <p:nvPr>
            <p:ph idx="1"/>
          </p:nvPr>
        </p:nvSpPr>
        <p:spPr/>
        <p:txBody>
          <a:bodyPr>
            <a:normAutofit fontScale="25000" lnSpcReduction="20000"/>
          </a:bodyPr>
          <a:lstStyle/>
          <a:p>
            <a:pPr>
              <a:lnSpc>
                <a:spcPts val="2100"/>
              </a:lnSpc>
            </a:pPr>
            <a:r>
              <a:rPr lang="en-ZA" sz="9600" b="0" i="1" dirty="0" smtClean="0">
                <a:solidFill>
                  <a:srgbClr val="004821"/>
                </a:solidFill>
              </a:rPr>
              <a:t>.. take up a contribution for Me. From everyone whose heart moves him you shall take up My contribution. </a:t>
            </a:r>
            <a:r>
              <a:rPr lang="en-US" sz="9600" i="1" dirty="0" smtClean="0">
                <a:solidFill>
                  <a:srgbClr val="004821"/>
                </a:solidFill>
              </a:rPr>
              <a:t>(Exodus 25:1-2)</a:t>
            </a:r>
          </a:p>
          <a:p>
            <a:pPr algn="just">
              <a:lnSpc>
                <a:spcPts val="2200"/>
              </a:lnSpc>
            </a:pPr>
            <a:r>
              <a:rPr lang="en-ZA" sz="9600" b="0" dirty="0" smtClean="0"/>
              <a:t>This “</a:t>
            </a:r>
            <a:r>
              <a:rPr lang="en-ZA" sz="9600" b="0" i="1" dirty="0" smtClean="0"/>
              <a:t>contribution” </a:t>
            </a:r>
            <a:r>
              <a:rPr lang="en-ZA" sz="9600" b="0" dirty="0" smtClean="0"/>
              <a:t>was to be </a:t>
            </a:r>
            <a:r>
              <a:rPr lang="en-ZA" sz="9600" b="0" i="1" dirty="0" smtClean="0">
                <a:solidFill>
                  <a:srgbClr val="004821"/>
                </a:solidFill>
              </a:rPr>
              <a:t>“from anyone who wholeheartedly wants to give”. </a:t>
            </a:r>
            <a:r>
              <a:rPr lang="en-ZA" sz="9600" b="0" dirty="0" smtClean="0"/>
              <a:t>Only those stirred in their hearts with a desire to participate in this holy work are to donate their material goods.  No one is to give grudgingly or out of a sense of duty but out of love and gratitude towards God. </a:t>
            </a:r>
          </a:p>
          <a:p>
            <a:pPr algn="just">
              <a:lnSpc>
                <a:spcPts val="2200"/>
              </a:lnSpc>
            </a:pPr>
            <a:r>
              <a:rPr lang="en-ZA" sz="9600" i="1" dirty="0" smtClean="0">
                <a:solidFill>
                  <a:srgbClr val="C00000"/>
                </a:solidFill>
              </a:rPr>
              <a:t>As a bride: </a:t>
            </a:r>
            <a:r>
              <a:rPr lang="en-ZA" sz="9600" b="0" i="1" dirty="0" smtClean="0">
                <a:solidFill>
                  <a:srgbClr val="C00000"/>
                </a:solidFill>
              </a:rPr>
              <a:t>He wants all of us. However, He wants us to want to give all to Him. He’ll take only what we offer, as we are moved to surrender. Now, that’s a loving Husband. </a:t>
            </a:r>
          </a:p>
          <a:p>
            <a:r>
              <a:rPr lang="en-ZA" sz="9600" b="0" i="1" dirty="0" smtClean="0">
                <a:solidFill>
                  <a:srgbClr val="004821"/>
                </a:solidFill>
              </a:rPr>
              <a:t>“For Elohim so loved the world that He gave ..(</a:t>
            </a:r>
            <a:r>
              <a:rPr lang="en-ZA" sz="9600" i="1" dirty="0" smtClean="0">
                <a:solidFill>
                  <a:srgbClr val="004821"/>
                </a:solidFill>
              </a:rPr>
              <a:t>John 3:16)</a:t>
            </a:r>
          </a:p>
          <a:p>
            <a:pPr algn="just">
              <a:lnSpc>
                <a:spcPts val="2200"/>
              </a:lnSpc>
            </a:pPr>
            <a:r>
              <a:rPr lang="en-ZA" sz="9600" b="0" dirty="0" smtClean="0"/>
              <a:t>No one can out give </a:t>
            </a:r>
            <a:r>
              <a:rPr lang="he-IL" sz="9600" b="0" dirty="0" smtClean="0"/>
              <a:t>יהוה</a:t>
            </a:r>
            <a:r>
              <a:rPr lang="en-ZA" sz="9600" b="0" dirty="0" smtClean="0"/>
              <a:t>. Generosity is one of His core attributes and He is gives generously.  When He gave us </a:t>
            </a:r>
            <a:r>
              <a:rPr lang="he-IL" sz="9600" b="0" dirty="0" smtClean="0"/>
              <a:t>יהושע</a:t>
            </a:r>
            <a:r>
              <a:rPr lang="en-ZA" sz="9600" b="0" dirty="0" smtClean="0"/>
              <a:t> He gave us His very best and most beloved of all. Moreover, everything we have also comes from the hand of </a:t>
            </a:r>
            <a:r>
              <a:rPr lang="he-IL" sz="9600" b="0" dirty="0" smtClean="0"/>
              <a:t>יהוה</a:t>
            </a:r>
            <a:r>
              <a:rPr lang="en-ZA" sz="9600" b="0" dirty="0" smtClean="0"/>
              <a:t>. We should also, therefore, be willing to give back to His work cheerfully and willingly.</a:t>
            </a:r>
          </a:p>
          <a:p>
            <a:pPr>
              <a:lnSpc>
                <a:spcPts val="2200"/>
              </a:lnSpc>
            </a:pPr>
            <a:endParaRPr lang="en-ZA" b="0" dirty="0" smtClean="0"/>
          </a:p>
          <a:p>
            <a:pPr algn="just">
              <a:lnSpc>
                <a:spcPts val="2200"/>
              </a:lnSpc>
            </a:pPr>
            <a:endParaRPr lang="en-ZA" b="0"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20</a:t>
            </a:fld>
            <a:endParaRPr lang="en-ZA"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NEW COVENANT</a:t>
            </a:r>
            <a:endParaRPr lang="en-ZA" dirty="0"/>
          </a:p>
        </p:txBody>
      </p:sp>
      <p:sp>
        <p:nvSpPr>
          <p:cNvPr id="3" name="Content Placeholder 2"/>
          <p:cNvSpPr>
            <a:spLocks noGrp="1"/>
          </p:cNvSpPr>
          <p:nvPr>
            <p:ph idx="1"/>
          </p:nvPr>
        </p:nvSpPr>
        <p:spPr>
          <a:xfrm>
            <a:off x="323528" y="1600200"/>
            <a:ext cx="8496944" cy="5257800"/>
          </a:xfrm>
        </p:spPr>
        <p:txBody>
          <a:bodyPr>
            <a:noAutofit/>
          </a:bodyPr>
          <a:lstStyle/>
          <a:p>
            <a:pPr algn="just">
              <a:lnSpc>
                <a:spcPts val="2100"/>
              </a:lnSpc>
            </a:pPr>
            <a:r>
              <a:rPr lang="en-ZA" b="0" dirty="0" smtClean="0"/>
              <a:t>In the New Testament portion of this week’s </a:t>
            </a:r>
            <a:r>
              <a:rPr lang="en-ZA" b="0" dirty="0" err="1" smtClean="0"/>
              <a:t>Parsha</a:t>
            </a:r>
            <a:r>
              <a:rPr lang="en-ZA" b="0" dirty="0" smtClean="0"/>
              <a:t>, the Word tells us that each of us should give as we have purposed in our heart</a:t>
            </a:r>
            <a:r>
              <a:rPr lang="en-ZA" b="0" i="1" dirty="0" smtClean="0"/>
              <a:t>, </a:t>
            </a:r>
            <a:r>
              <a:rPr lang="en-ZA" b="0" i="1" dirty="0" smtClean="0">
                <a:solidFill>
                  <a:srgbClr val="004821"/>
                </a:solidFill>
              </a:rPr>
              <a:t>.. not of grief or of necessity, for Elohim loves a joyous giver. </a:t>
            </a:r>
            <a:r>
              <a:rPr lang="en-ZA" i="1" dirty="0" smtClean="0">
                <a:solidFill>
                  <a:srgbClr val="004821"/>
                </a:solidFill>
              </a:rPr>
              <a:t>(2 Corinthians 9:7)</a:t>
            </a:r>
          </a:p>
          <a:p>
            <a:pPr algn="just">
              <a:lnSpc>
                <a:spcPts val="2100"/>
              </a:lnSpc>
            </a:pPr>
            <a:r>
              <a:rPr lang="en-ZA" b="0" dirty="0" smtClean="0"/>
              <a:t>With this in mind, we also need to understand the spiritual law of sowing and reaping:  </a:t>
            </a:r>
            <a:r>
              <a:rPr lang="en-ZA" b="0" i="1" dirty="0" smtClean="0">
                <a:solidFill>
                  <a:srgbClr val="004821"/>
                </a:solidFill>
              </a:rPr>
              <a:t>.. He who sows sparingly shall also reap  sparingly, ... </a:t>
            </a:r>
            <a:r>
              <a:rPr lang="en-ZA" i="1" dirty="0" smtClean="0">
                <a:solidFill>
                  <a:srgbClr val="004821"/>
                </a:solidFill>
              </a:rPr>
              <a:t>(2 Corinthians 9:6) </a:t>
            </a:r>
            <a:r>
              <a:rPr lang="en-ZA" b="0" dirty="0" smtClean="0"/>
              <a:t>This principle doesn’t just apply to our financial giving, but is a spiritual law that applies to every area of our life. Whatever we are generous in dishing out, we are going to receive back in equal measure – whether that is anger, bitterness, judgment, criticism, and condemnation – or grace, mercy, kindness, encouragement and love. </a:t>
            </a:r>
            <a:r>
              <a:rPr lang="en-ZA" b="0" i="1" dirty="0" smtClean="0">
                <a:solidFill>
                  <a:srgbClr val="004821"/>
                </a:solidFill>
              </a:rPr>
              <a:t>“For with what judgment you judge, you shall be judged. And with the same measure you use, it shall be measured to you. </a:t>
            </a:r>
            <a:r>
              <a:rPr lang="en-ZA" i="1" dirty="0" smtClean="0">
                <a:solidFill>
                  <a:srgbClr val="004821"/>
                </a:solidFill>
              </a:rPr>
              <a:t>(Matthew 7:2) </a:t>
            </a:r>
            <a:r>
              <a:rPr lang="en-ZA" b="0" dirty="0" smtClean="0"/>
              <a:t>So let’s make sure that we are giving generous praise, encouragement, love, help, blessings, and all the good things that we would want to receive generously in return, including our material offerings. </a:t>
            </a:r>
            <a:r>
              <a:rPr lang="en-ZA" b="0" i="1" dirty="0" smtClean="0">
                <a:solidFill>
                  <a:srgbClr val="004821"/>
                </a:solidFill>
              </a:rPr>
              <a:t>The generous being is enriched, And he who waters is also watered himself. </a:t>
            </a:r>
            <a:r>
              <a:rPr lang="en-ZA" i="1" dirty="0" smtClean="0">
                <a:solidFill>
                  <a:srgbClr val="004821"/>
                </a:solidFill>
              </a:rPr>
              <a:t>(Proverbs 11:25)</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21</a:t>
            </a:fld>
            <a:endParaRPr lang="en-ZA"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FIFTEEN ITEMS</a:t>
            </a:r>
            <a:endParaRPr lang="en-ZA" dirty="0"/>
          </a:p>
        </p:txBody>
      </p:sp>
      <p:sp>
        <p:nvSpPr>
          <p:cNvPr id="3" name="Content Placeholder 2"/>
          <p:cNvSpPr>
            <a:spLocks noGrp="1"/>
          </p:cNvSpPr>
          <p:nvPr>
            <p:ph idx="1"/>
          </p:nvPr>
        </p:nvSpPr>
        <p:spPr/>
        <p:txBody>
          <a:bodyPr>
            <a:noAutofit/>
          </a:bodyPr>
          <a:lstStyle/>
          <a:p>
            <a:pPr>
              <a:lnSpc>
                <a:spcPts val="2300"/>
              </a:lnSpc>
            </a:pPr>
            <a:r>
              <a:rPr lang="en-ZA" b="0" i="1" dirty="0" smtClean="0">
                <a:solidFill>
                  <a:srgbClr val="004821"/>
                </a:solidFill>
              </a:rPr>
              <a:t>“And this is the contribution which you take up from them: gold(1), and silver(2), and bronze(3), and blue(4) and purple(5) and scarlet(6) material, and fine linen(7), and goats’ hair(8), and rams’ skins(9) dyed red, and fine leather(10), and acacia wood(11), oil for the light(12), spices (13) for the anointing oil and for the sweet incense, </a:t>
            </a:r>
            <a:r>
              <a:rPr lang="en-ZA" b="0" i="1" dirty="0" err="1" smtClean="0">
                <a:solidFill>
                  <a:srgbClr val="004821"/>
                </a:solidFill>
              </a:rPr>
              <a:t>shoham</a:t>
            </a:r>
            <a:r>
              <a:rPr lang="en-ZA" b="0" i="1" dirty="0" smtClean="0">
                <a:solidFill>
                  <a:srgbClr val="004821"/>
                </a:solidFill>
              </a:rPr>
              <a:t> stones(14), and stones to be set in the shoulder garment and in the breastplate(15). </a:t>
            </a:r>
            <a:r>
              <a:rPr lang="en-ZA" i="1" dirty="0" smtClean="0">
                <a:solidFill>
                  <a:srgbClr val="004821"/>
                </a:solidFill>
              </a:rPr>
              <a:t>(Exodus 25:3-7)</a:t>
            </a:r>
          </a:p>
          <a:p>
            <a:pPr algn="just">
              <a:lnSpc>
                <a:spcPts val="2300"/>
              </a:lnSpc>
            </a:pPr>
            <a:r>
              <a:rPr lang="en-ZA" b="0" dirty="0" smtClean="0"/>
              <a:t>15 is the numeric value of “</a:t>
            </a:r>
            <a:r>
              <a:rPr lang="en-ZA" b="0" i="1" dirty="0" err="1" smtClean="0"/>
              <a:t>Yud</a:t>
            </a:r>
            <a:r>
              <a:rPr lang="en-ZA" b="0" i="1" dirty="0" smtClean="0"/>
              <a:t>-Hey</a:t>
            </a:r>
            <a:r>
              <a:rPr lang="en-ZA" b="0" dirty="0" smtClean="0"/>
              <a:t>” or “</a:t>
            </a:r>
            <a:r>
              <a:rPr lang="en-ZA" b="0" i="1" dirty="0" smtClean="0"/>
              <a:t>Yah”</a:t>
            </a:r>
            <a:r>
              <a:rPr lang="en-ZA" b="0" dirty="0" smtClean="0"/>
              <a:t>. Also, in Genesis 7:20, when the flood covered the earth, the water was 15 cubits above the mountain tops. The door and gate curtains or “</a:t>
            </a:r>
            <a:r>
              <a:rPr lang="en-ZA" b="0" i="1" dirty="0" smtClean="0"/>
              <a:t>hangings”</a:t>
            </a:r>
            <a:r>
              <a:rPr lang="en-ZA" b="0" dirty="0" smtClean="0"/>
              <a:t>, as Scripture describes them in Exodus 27 and 38, for the Tabernacle were all 15 cubits high. And, the prophet paid 15 shekels as the “</a:t>
            </a:r>
            <a:r>
              <a:rPr lang="en-ZA" b="0" i="1" dirty="0" smtClean="0"/>
              <a:t>bride price</a:t>
            </a:r>
            <a:r>
              <a:rPr lang="en-ZA" b="0" dirty="0" smtClean="0"/>
              <a:t>” for the whore he married in </a:t>
            </a:r>
            <a:r>
              <a:rPr lang="en-ZA" b="0" dirty="0" err="1" smtClean="0"/>
              <a:t>Hoshea</a:t>
            </a:r>
            <a:r>
              <a:rPr lang="en-ZA" b="0" dirty="0" smtClean="0"/>
              <a:t> 3:1-2. Fifteen is also the numeric value of the letters in </a:t>
            </a:r>
            <a:r>
              <a:rPr lang="en-ZA" b="0" dirty="0" err="1" smtClean="0"/>
              <a:t>Yah‟s</a:t>
            </a:r>
            <a:r>
              <a:rPr lang="en-ZA" b="0" dirty="0" smtClean="0"/>
              <a:t> attribute of “</a:t>
            </a:r>
            <a:r>
              <a:rPr lang="en-ZA" b="0" i="1" dirty="0" err="1" smtClean="0"/>
              <a:t>Hod</a:t>
            </a:r>
            <a:r>
              <a:rPr lang="en-ZA" b="0" dirty="0" smtClean="0"/>
              <a:t>” (Chet-</a:t>
            </a:r>
            <a:r>
              <a:rPr lang="en-ZA" b="0" dirty="0" err="1" smtClean="0"/>
              <a:t>vav</a:t>
            </a:r>
            <a:r>
              <a:rPr lang="en-ZA" b="0" dirty="0" smtClean="0"/>
              <a:t>-</a:t>
            </a:r>
            <a:r>
              <a:rPr lang="en-ZA" b="0" dirty="0" err="1" smtClean="0"/>
              <a:t>dalet</a:t>
            </a:r>
            <a:r>
              <a:rPr lang="en-ZA" b="0" dirty="0" smtClean="0"/>
              <a:t>), meaning “</a:t>
            </a:r>
            <a:r>
              <a:rPr lang="en-ZA" b="0" i="1" dirty="0" smtClean="0"/>
              <a:t>glory”, “</a:t>
            </a:r>
            <a:r>
              <a:rPr lang="en-ZA" b="0" i="1" dirty="0" err="1" smtClean="0"/>
              <a:t>splendor</a:t>
            </a:r>
            <a:r>
              <a:rPr lang="en-ZA" b="0" i="1" dirty="0" smtClean="0"/>
              <a:t>” and “majesty”.</a:t>
            </a:r>
            <a:endParaRPr lang="en-ZA" b="0" i="1" dirty="0" smtClean="0">
              <a:solidFill>
                <a:srgbClr val="004821"/>
              </a:solidFill>
            </a:endParaRPr>
          </a:p>
          <a:p>
            <a:pPr>
              <a:lnSpc>
                <a:spcPts val="2300"/>
              </a:lnSpc>
            </a:pPr>
            <a:endParaRPr lang="en-ZA" dirty="0" smtClean="0"/>
          </a:p>
          <a:p>
            <a:pPr>
              <a:lnSpc>
                <a:spcPts val="2300"/>
              </a:lnSpc>
            </a:pPr>
            <a:endParaRPr lang="en-ZA"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22</a:t>
            </a:fld>
            <a:endParaRPr lang="en-ZA"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1 - GOLD</a:t>
            </a:r>
            <a:endParaRPr lang="en-ZA" dirty="0"/>
          </a:p>
        </p:txBody>
      </p:sp>
      <p:sp>
        <p:nvSpPr>
          <p:cNvPr id="3" name="Content Placeholder 2"/>
          <p:cNvSpPr>
            <a:spLocks noGrp="1"/>
          </p:cNvSpPr>
          <p:nvPr>
            <p:ph idx="1"/>
          </p:nvPr>
        </p:nvSpPr>
        <p:spPr/>
        <p:txBody>
          <a:bodyPr>
            <a:noAutofit/>
          </a:bodyPr>
          <a:lstStyle/>
          <a:p>
            <a:pPr algn="just">
              <a:lnSpc>
                <a:spcPts val="2500"/>
              </a:lnSpc>
            </a:pPr>
            <a:r>
              <a:rPr lang="en-ZA" b="0" dirty="0" smtClean="0"/>
              <a:t>The Hebrew word here is “</a:t>
            </a:r>
            <a:r>
              <a:rPr lang="en-ZA" b="0" i="1" dirty="0" err="1" smtClean="0"/>
              <a:t>zahab</a:t>
            </a:r>
            <a:r>
              <a:rPr lang="en-ZA" b="0" i="1" dirty="0" smtClean="0"/>
              <a:t>” </a:t>
            </a:r>
            <a:r>
              <a:rPr lang="en-ZA" b="0" dirty="0" smtClean="0"/>
              <a:t>(</a:t>
            </a:r>
            <a:r>
              <a:rPr lang="en-ZA" b="0" dirty="0" err="1" smtClean="0"/>
              <a:t>zayin</a:t>
            </a:r>
            <a:r>
              <a:rPr lang="en-ZA" b="0" dirty="0" smtClean="0"/>
              <a:t>-hey-bet), </a:t>
            </a:r>
            <a:r>
              <a:rPr lang="en-ZA" b="0" dirty="0" err="1" smtClean="0"/>
              <a:t>Strong‟s</a:t>
            </a:r>
            <a:r>
              <a:rPr lang="en-ZA" b="0" dirty="0" smtClean="0"/>
              <a:t> #2091. In addition to being a precious metal, it is a metaphor in Scripture for the </a:t>
            </a:r>
            <a:r>
              <a:rPr lang="en-ZA" b="0" dirty="0" err="1" smtClean="0"/>
              <a:t>splendor</a:t>
            </a:r>
            <a:r>
              <a:rPr lang="en-ZA" b="0" dirty="0" smtClean="0"/>
              <a:t> and brilliance of the heavens. Its root “</a:t>
            </a:r>
            <a:r>
              <a:rPr lang="en-ZA" b="0" i="1" dirty="0" err="1" smtClean="0"/>
              <a:t>zahah</a:t>
            </a:r>
            <a:r>
              <a:rPr lang="en-ZA" b="0" dirty="0" smtClean="0"/>
              <a:t>” means “</a:t>
            </a:r>
            <a:r>
              <a:rPr lang="en-ZA" b="0" i="1" dirty="0" smtClean="0"/>
              <a:t>to be fair” or “to shine”. </a:t>
            </a:r>
            <a:r>
              <a:rPr lang="en-ZA" i="1" dirty="0" smtClean="0"/>
              <a:t>Revelation 21:18 </a:t>
            </a:r>
            <a:r>
              <a:rPr lang="en-ZA" b="0" dirty="0" smtClean="0"/>
              <a:t>states that the New Jerusalem is clean gold like clear glass. </a:t>
            </a:r>
          </a:p>
          <a:p>
            <a:pPr algn="just">
              <a:lnSpc>
                <a:spcPts val="2500"/>
              </a:lnSpc>
            </a:pPr>
            <a:r>
              <a:rPr lang="en-ZA" b="0" dirty="0" smtClean="0"/>
              <a:t>The first letter </a:t>
            </a:r>
            <a:r>
              <a:rPr lang="en-ZA" b="0" dirty="0" err="1" smtClean="0"/>
              <a:t>Zayin</a:t>
            </a:r>
            <a:r>
              <a:rPr lang="en-ZA" b="0" dirty="0" smtClean="0"/>
              <a:t> means crown, hey means revelation and bet is House. Here the gold would be “</a:t>
            </a:r>
            <a:r>
              <a:rPr lang="en-ZA" b="0" i="1" dirty="0" smtClean="0"/>
              <a:t>our crown of revelation in</a:t>
            </a:r>
            <a:r>
              <a:rPr lang="he-IL" b="0" i="1" dirty="0" smtClean="0"/>
              <a:t>יהוה </a:t>
            </a:r>
            <a:r>
              <a:rPr lang="en-ZA" b="0" i="1" dirty="0" smtClean="0"/>
              <a:t>House”. </a:t>
            </a:r>
            <a:r>
              <a:rPr lang="en-ZA" b="0" dirty="0" smtClean="0"/>
              <a:t>The rabbis teach that gold represents the Love Elohim has for His people, </a:t>
            </a:r>
            <a:r>
              <a:rPr lang="en-ZA" b="0" dirty="0" err="1" smtClean="0"/>
              <a:t>Yisra’el</a:t>
            </a:r>
            <a:r>
              <a:rPr lang="en-ZA" b="0" dirty="0" smtClean="0"/>
              <a:t>. The numeric value of the letters in “</a:t>
            </a:r>
            <a:r>
              <a:rPr lang="en-ZA" b="0" i="1" dirty="0" err="1" smtClean="0"/>
              <a:t>zahab</a:t>
            </a:r>
            <a:r>
              <a:rPr lang="en-ZA" b="0" dirty="0" smtClean="0"/>
              <a:t>” equals 14; which equals </a:t>
            </a:r>
            <a:r>
              <a:rPr lang="en-ZA" b="0" i="1" dirty="0" smtClean="0"/>
              <a:t>“gift”, “beloved” </a:t>
            </a:r>
            <a:r>
              <a:rPr lang="en-ZA" b="0" dirty="0" smtClean="0"/>
              <a:t>or </a:t>
            </a:r>
            <a:r>
              <a:rPr lang="en-ZA" b="0" i="1" dirty="0" smtClean="0"/>
              <a:t>“David</a:t>
            </a:r>
            <a:r>
              <a:rPr lang="en-ZA" b="0" dirty="0" smtClean="0"/>
              <a:t>” and “</a:t>
            </a:r>
            <a:r>
              <a:rPr lang="en-ZA" b="0" i="1" dirty="0" err="1" smtClean="0"/>
              <a:t>dai</a:t>
            </a:r>
            <a:r>
              <a:rPr lang="en-ZA" b="0" i="1" dirty="0" smtClean="0"/>
              <a:t> (enough)”. </a:t>
            </a:r>
            <a:r>
              <a:rPr lang="en-ZA" b="0" dirty="0" smtClean="0"/>
              <a:t>While there are metals and minerals more costly, it is still the most sought after of the precious metals. By using “</a:t>
            </a:r>
            <a:r>
              <a:rPr lang="en-ZA" b="0" i="1" dirty="0" smtClean="0"/>
              <a:t>gold</a:t>
            </a:r>
            <a:r>
              <a:rPr lang="en-ZA" b="0" dirty="0" smtClean="0"/>
              <a:t>” in and on the set-apart objects throughout the </a:t>
            </a:r>
            <a:r>
              <a:rPr lang="en-ZA" b="0" dirty="0" err="1" smtClean="0"/>
              <a:t>Kodesh</a:t>
            </a:r>
            <a:r>
              <a:rPr lang="en-ZA" b="0" dirty="0" smtClean="0"/>
              <a:t> and </a:t>
            </a:r>
            <a:r>
              <a:rPr lang="en-ZA" b="0" dirty="0" err="1" smtClean="0"/>
              <a:t>Kodeshim</a:t>
            </a:r>
            <a:r>
              <a:rPr lang="en-ZA" b="0" dirty="0" smtClean="0"/>
              <a:t> of</a:t>
            </a:r>
            <a:r>
              <a:rPr lang="he-IL" b="0" dirty="0" smtClean="0"/>
              <a:t>יהוה </a:t>
            </a:r>
            <a:r>
              <a:rPr lang="en-ZA" b="0" dirty="0" smtClean="0"/>
              <a:t>'s Dwelling Place, His love for us is demonstrated. It’s not about gold in the sense of riches or wealth. These are all His anyway.</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23</a:t>
            </a:fld>
            <a:endParaRPr lang="en-ZA"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2 - SILVER</a:t>
            </a:r>
            <a:endParaRPr lang="en-ZA" dirty="0"/>
          </a:p>
        </p:txBody>
      </p:sp>
      <p:sp>
        <p:nvSpPr>
          <p:cNvPr id="3" name="Content Placeholder 2"/>
          <p:cNvSpPr>
            <a:spLocks noGrp="1"/>
          </p:cNvSpPr>
          <p:nvPr>
            <p:ph idx="1"/>
          </p:nvPr>
        </p:nvSpPr>
        <p:spPr>
          <a:xfrm>
            <a:off x="251520" y="1600200"/>
            <a:ext cx="8568952" cy="5257800"/>
          </a:xfrm>
        </p:spPr>
        <p:txBody>
          <a:bodyPr>
            <a:noAutofit/>
          </a:bodyPr>
          <a:lstStyle/>
          <a:p>
            <a:pPr algn="just">
              <a:lnSpc>
                <a:spcPts val="2100"/>
              </a:lnSpc>
            </a:pPr>
            <a:r>
              <a:rPr lang="en-ZA" b="0" dirty="0" smtClean="0"/>
              <a:t>The Hebrew word here is “</a:t>
            </a:r>
            <a:r>
              <a:rPr lang="en-ZA" b="0" i="1" dirty="0" err="1" smtClean="0"/>
              <a:t>keseph</a:t>
            </a:r>
            <a:r>
              <a:rPr lang="en-ZA" b="0" i="1" dirty="0" smtClean="0"/>
              <a:t>” </a:t>
            </a:r>
            <a:r>
              <a:rPr lang="en-ZA" b="0" dirty="0" smtClean="0"/>
              <a:t>(</a:t>
            </a:r>
            <a:r>
              <a:rPr lang="en-ZA" b="0" dirty="0" err="1" smtClean="0"/>
              <a:t>kuf</a:t>
            </a:r>
            <a:r>
              <a:rPr lang="en-ZA" b="0" dirty="0" smtClean="0"/>
              <a:t>-</a:t>
            </a:r>
            <a:r>
              <a:rPr lang="en-ZA" b="0" dirty="0" err="1" smtClean="0"/>
              <a:t>samech</a:t>
            </a:r>
            <a:r>
              <a:rPr lang="en-ZA" b="0" dirty="0" smtClean="0"/>
              <a:t>-fey), </a:t>
            </a:r>
            <a:r>
              <a:rPr lang="en-ZA" b="0" dirty="0" err="1" smtClean="0"/>
              <a:t>Strong‟s</a:t>
            </a:r>
            <a:r>
              <a:rPr lang="en-ZA" b="0" dirty="0" smtClean="0"/>
              <a:t> #3701. In addition to being a precious metal, silver (according to the rabbis) equates to </a:t>
            </a:r>
            <a:r>
              <a:rPr lang="en-ZA" b="0" i="1" dirty="0" smtClean="0"/>
              <a:t>“man”, </a:t>
            </a:r>
            <a:r>
              <a:rPr lang="en-ZA" b="0" dirty="0" smtClean="0"/>
              <a:t>much like gold does to Elohim. Silver throughout Scripture is money, the medium of exchange and purchase. </a:t>
            </a:r>
            <a:r>
              <a:rPr lang="en-ZA" b="0" dirty="0" err="1" smtClean="0"/>
              <a:t>That‟s</a:t>
            </a:r>
            <a:r>
              <a:rPr lang="en-ZA" b="0" dirty="0" smtClean="0"/>
              <a:t> why it is used as the “</a:t>
            </a:r>
            <a:r>
              <a:rPr lang="en-ZA" b="0" i="1" dirty="0" smtClean="0"/>
              <a:t>the ransom of the first-born”</a:t>
            </a:r>
            <a:r>
              <a:rPr lang="en-ZA" b="0" dirty="0" smtClean="0"/>
              <a:t>, the “</a:t>
            </a:r>
            <a:r>
              <a:rPr lang="en-ZA" b="0" i="1" dirty="0" smtClean="0"/>
              <a:t>bride price</a:t>
            </a:r>
            <a:r>
              <a:rPr lang="en-ZA" b="0" dirty="0" smtClean="0"/>
              <a:t>” and </a:t>
            </a:r>
            <a:r>
              <a:rPr lang="en-ZA" b="0" i="1" dirty="0" smtClean="0"/>
              <a:t>“</a:t>
            </a:r>
            <a:r>
              <a:rPr lang="he-IL" b="0" dirty="0" smtClean="0"/>
              <a:t>יהושע</a:t>
            </a:r>
            <a:r>
              <a:rPr lang="en-ZA" b="0" i="1" dirty="0" smtClean="0"/>
              <a:t> betrayal price”. </a:t>
            </a:r>
          </a:p>
          <a:p>
            <a:pPr algn="just">
              <a:lnSpc>
                <a:spcPts val="2100"/>
              </a:lnSpc>
            </a:pPr>
            <a:r>
              <a:rPr lang="en-ZA" b="0" dirty="0" smtClean="0"/>
              <a:t>Silver was used to purchase land, as in Abraham’s purchase of the Field and the Cave at </a:t>
            </a:r>
            <a:r>
              <a:rPr lang="en-ZA" b="0" dirty="0" err="1" smtClean="0"/>
              <a:t>Makpelah</a:t>
            </a:r>
            <a:r>
              <a:rPr lang="en-ZA" b="0" dirty="0" smtClean="0"/>
              <a:t> in Hebron and </a:t>
            </a:r>
            <a:r>
              <a:rPr lang="en-ZA" b="0" dirty="0" err="1" smtClean="0"/>
              <a:t>Jerimiah’s</a:t>
            </a:r>
            <a:r>
              <a:rPr lang="en-ZA" b="0" dirty="0" smtClean="0"/>
              <a:t> purchase of </a:t>
            </a:r>
            <a:r>
              <a:rPr lang="en-ZA" b="0" dirty="0" err="1" smtClean="0"/>
              <a:t>Anathoth</a:t>
            </a:r>
            <a:r>
              <a:rPr lang="en-ZA" b="0" dirty="0" smtClean="0"/>
              <a:t>. Now, </a:t>
            </a:r>
            <a:r>
              <a:rPr lang="en-ZA" i="1" dirty="0" smtClean="0">
                <a:solidFill>
                  <a:srgbClr val="004821"/>
                </a:solidFill>
              </a:rPr>
              <a:t>Zechariah 13:9 </a:t>
            </a:r>
            <a:r>
              <a:rPr lang="en-ZA" b="0" dirty="0" smtClean="0"/>
              <a:t>refers to the refining of those who escape Israel in the day of </a:t>
            </a:r>
            <a:r>
              <a:rPr lang="en-ZA" b="0" dirty="0" err="1" smtClean="0"/>
              <a:t>Ya’aqob’s</a:t>
            </a:r>
            <a:r>
              <a:rPr lang="en-ZA" b="0" dirty="0" smtClean="0"/>
              <a:t> trouble; </a:t>
            </a:r>
            <a:r>
              <a:rPr lang="en-ZA" b="0" i="1" dirty="0" smtClean="0">
                <a:solidFill>
                  <a:srgbClr val="004821"/>
                </a:solidFill>
              </a:rPr>
              <a:t>“And I shall bring the third into fire, and refine them as silver is refined, and try them as gold is tried. They shall call on My Name, and I shall answer them. I shall say, ‘This is My people,’ while they say, ‘</a:t>
            </a:r>
            <a:r>
              <a:rPr lang="he-IL" b="0" i="1" dirty="0" smtClean="0">
                <a:solidFill>
                  <a:srgbClr val="004821"/>
                </a:solidFill>
              </a:rPr>
              <a:t>יהוה</a:t>
            </a:r>
            <a:r>
              <a:rPr lang="en-ZA" b="0" i="1" dirty="0" smtClean="0">
                <a:solidFill>
                  <a:srgbClr val="004821"/>
                </a:solidFill>
              </a:rPr>
              <a:t> is my Elohim.’ </a:t>
            </a:r>
            <a:r>
              <a:rPr lang="en-ZA" b="0" dirty="0" smtClean="0"/>
              <a:t>also, </a:t>
            </a:r>
            <a:r>
              <a:rPr lang="en-ZA" b="0" i="1" dirty="0" smtClean="0">
                <a:solidFill>
                  <a:srgbClr val="004821"/>
                </a:solidFill>
              </a:rPr>
              <a:t>“And who is able to bear the day of His coming, and who is able to stand when He appears? For He is like the fire of a refiner, and like the soap of a launderer. “And He shall sit as a refiner and a cleanser of silver. And He shall cleanse the sons of </a:t>
            </a:r>
            <a:r>
              <a:rPr lang="en-ZA" b="0" i="1" dirty="0" err="1" smtClean="0">
                <a:solidFill>
                  <a:srgbClr val="004821"/>
                </a:solidFill>
              </a:rPr>
              <a:t>Lĕwi</a:t>
            </a:r>
            <a:r>
              <a:rPr lang="en-ZA" b="0" i="1" dirty="0" smtClean="0">
                <a:solidFill>
                  <a:srgbClr val="004821"/>
                </a:solidFill>
              </a:rPr>
              <a:t>, and refine them as gold and silver, and they shall belong to </a:t>
            </a:r>
            <a:r>
              <a:rPr lang="he-IL" b="0" i="1" dirty="0" smtClean="0">
                <a:solidFill>
                  <a:srgbClr val="004821"/>
                </a:solidFill>
              </a:rPr>
              <a:t>יהוה</a:t>
            </a:r>
            <a:r>
              <a:rPr lang="en-ZA" b="0" i="1" dirty="0" smtClean="0">
                <a:solidFill>
                  <a:srgbClr val="004821"/>
                </a:solidFill>
              </a:rPr>
              <a:t>, bringing near an offering in righteousness. </a:t>
            </a:r>
            <a:r>
              <a:rPr lang="en-US" i="1" dirty="0" smtClean="0">
                <a:solidFill>
                  <a:srgbClr val="004821"/>
                </a:solidFill>
              </a:rPr>
              <a:t>(Malachi 3:2-3)</a:t>
            </a:r>
          </a:p>
          <a:p>
            <a:pPr>
              <a:lnSpc>
                <a:spcPts val="2100"/>
              </a:lnSpc>
            </a:pPr>
            <a:endParaRPr lang="en-US"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24</a:t>
            </a:fld>
            <a:endParaRPr lang="en-ZA"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2 – SILVER </a:t>
            </a:r>
            <a:r>
              <a:rPr lang="en-ZA" dirty="0" err="1" smtClean="0"/>
              <a:t>con’t</a:t>
            </a:r>
            <a:endParaRPr lang="en-ZA" dirty="0"/>
          </a:p>
        </p:txBody>
      </p:sp>
      <p:sp>
        <p:nvSpPr>
          <p:cNvPr id="3" name="Content Placeholder 2"/>
          <p:cNvSpPr>
            <a:spLocks noGrp="1"/>
          </p:cNvSpPr>
          <p:nvPr>
            <p:ph idx="1"/>
          </p:nvPr>
        </p:nvSpPr>
        <p:spPr>
          <a:xfrm>
            <a:off x="467544" y="1600200"/>
            <a:ext cx="8229600" cy="5257800"/>
          </a:xfrm>
        </p:spPr>
        <p:txBody>
          <a:bodyPr>
            <a:noAutofit/>
          </a:bodyPr>
          <a:lstStyle/>
          <a:p>
            <a:pPr algn="just">
              <a:lnSpc>
                <a:spcPts val="2500"/>
              </a:lnSpc>
            </a:pPr>
            <a:r>
              <a:rPr lang="en-ZA" b="0" dirty="0" smtClean="0"/>
              <a:t>The numeric value of “</a:t>
            </a:r>
            <a:r>
              <a:rPr lang="en-ZA" b="0" i="1" dirty="0" err="1" smtClean="0"/>
              <a:t>keseph</a:t>
            </a:r>
            <a:r>
              <a:rPr lang="en-ZA" b="0" i="1" dirty="0" smtClean="0"/>
              <a:t>” </a:t>
            </a:r>
            <a:r>
              <a:rPr lang="en-ZA" b="0" dirty="0" smtClean="0"/>
              <a:t>equals 160; which equals </a:t>
            </a:r>
            <a:r>
              <a:rPr lang="en-ZA" b="0" i="1" dirty="0" smtClean="0"/>
              <a:t>“Cain”, “El Rescues” and “innocent”. </a:t>
            </a:r>
            <a:r>
              <a:rPr lang="en-ZA" b="0" dirty="0" err="1" smtClean="0"/>
              <a:t>Kuf</a:t>
            </a:r>
            <a:r>
              <a:rPr lang="en-ZA" b="0" dirty="0" smtClean="0"/>
              <a:t> means </a:t>
            </a:r>
            <a:r>
              <a:rPr lang="en-ZA" b="0" i="1" dirty="0" smtClean="0"/>
              <a:t>“strength”, </a:t>
            </a:r>
            <a:r>
              <a:rPr lang="en-ZA" b="0" dirty="0" err="1" smtClean="0"/>
              <a:t>samech</a:t>
            </a:r>
            <a:r>
              <a:rPr lang="en-ZA" b="0" dirty="0" smtClean="0"/>
              <a:t> means </a:t>
            </a:r>
            <a:r>
              <a:rPr lang="en-ZA" b="0" i="1" dirty="0" smtClean="0"/>
              <a:t>“support” </a:t>
            </a:r>
            <a:r>
              <a:rPr lang="en-ZA" b="0" dirty="0" smtClean="0"/>
              <a:t>and fey means </a:t>
            </a:r>
            <a:r>
              <a:rPr lang="en-ZA" b="0" i="1" dirty="0" smtClean="0"/>
              <a:t>“here, now”. </a:t>
            </a:r>
            <a:r>
              <a:rPr lang="en-ZA" b="0" dirty="0" smtClean="0"/>
              <a:t>The</a:t>
            </a:r>
            <a:r>
              <a:rPr lang="en-ZA" b="0" i="1" dirty="0" smtClean="0"/>
              <a:t> “silver” </a:t>
            </a:r>
            <a:r>
              <a:rPr lang="en-ZA" b="0" dirty="0" smtClean="0"/>
              <a:t>shows that </a:t>
            </a:r>
            <a:r>
              <a:rPr lang="en-ZA" b="0" i="1" dirty="0" smtClean="0"/>
              <a:t>“our strength and support is here, now”. </a:t>
            </a:r>
            <a:r>
              <a:rPr lang="en-ZA" b="0" dirty="0" smtClean="0"/>
              <a:t>By using silver for the sockets, rings and hooks in the assembling of the Tabernacle, </a:t>
            </a:r>
            <a:r>
              <a:rPr lang="he-IL" b="0" dirty="0" smtClean="0"/>
              <a:t>יהוה</a:t>
            </a:r>
            <a:r>
              <a:rPr lang="en-ZA" b="0" dirty="0" smtClean="0"/>
              <a:t> shows how our love for Him is central to the structure of His Dwelling Place</a:t>
            </a:r>
            <a:r>
              <a:rPr lang="en-ZA" b="0" i="1" dirty="0" smtClean="0"/>
              <a:t>. </a:t>
            </a:r>
          </a:p>
          <a:p>
            <a:r>
              <a:rPr lang="he-IL" b="0" dirty="0" smtClean="0"/>
              <a:t>יהושע</a:t>
            </a:r>
            <a:r>
              <a:rPr lang="en-ZA" b="0" dirty="0" smtClean="0"/>
              <a:t> describes us this way in Revelation 3:12: </a:t>
            </a:r>
          </a:p>
          <a:p>
            <a:r>
              <a:rPr lang="en-ZA" b="0" i="1" dirty="0" smtClean="0">
                <a:solidFill>
                  <a:srgbClr val="004821"/>
                </a:solidFill>
              </a:rPr>
              <a:t>“He who overcomes, I shall make him a supporting post in the Dwelling Place of My Elohim, and he shall by no means go out. And I shall write on him the Name of My Elohim and the name of the city of My Elohim, the renewed </a:t>
            </a:r>
            <a:r>
              <a:rPr lang="en-ZA" b="0" i="1" dirty="0" err="1" smtClean="0">
                <a:solidFill>
                  <a:srgbClr val="004821"/>
                </a:solidFill>
              </a:rPr>
              <a:t>Yerushalayim</a:t>
            </a:r>
            <a:r>
              <a:rPr lang="en-ZA" b="0" i="1" dirty="0" smtClean="0">
                <a:solidFill>
                  <a:srgbClr val="004821"/>
                </a:solidFill>
              </a:rPr>
              <a:t>, which comes down out of the heaven from My Elohim, and My renewed Name. </a:t>
            </a:r>
          </a:p>
          <a:p>
            <a:endParaRPr lang="en-ZA"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25</a:t>
            </a:fld>
            <a:endParaRPr lang="en-ZA"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3 – BRONZE</a:t>
            </a:r>
            <a:endParaRPr lang="en-ZA" dirty="0"/>
          </a:p>
        </p:txBody>
      </p:sp>
      <p:sp>
        <p:nvSpPr>
          <p:cNvPr id="3" name="Content Placeholder 2"/>
          <p:cNvSpPr>
            <a:spLocks noGrp="1"/>
          </p:cNvSpPr>
          <p:nvPr>
            <p:ph idx="1"/>
          </p:nvPr>
        </p:nvSpPr>
        <p:spPr>
          <a:xfrm>
            <a:off x="179512" y="1600200"/>
            <a:ext cx="8784976" cy="5257800"/>
          </a:xfrm>
        </p:spPr>
        <p:txBody>
          <a:bodyPr>
            <a:noAutofit/>
          </a:bodyPr>
          <a:lstStyle/>
          <a:p>
            <a:pPr algn="just">
              <a:lnSpc>
                <a:spcPts val="2100"/>
              </a:lnSpc>
            </a:pPr>
            <a:r>
              <a:rPr lang="en-ZA" b="0" dirty="0" smtClean="0"/>
              <a:t>The Hebrew word is “</a:t>
            </a:r>
            <a:r>
              <a:rPr lang="en-ZA" b="0" i="1" dirty="0" err="1" smtClean="0"/>
              <a:t>nekhoshet</a:t>
            </a:r>
            <a:r>
              <a:rPr lang="en-ZA" b="0" i="1" dirty="0" smtClean="0"/>
              <a:t>” </a:t>
            </a:r>
            <a:r>
              <a:rPr lang="en-ZA" b="0" dirty="0" smtClean="0"/>
              <a:t>and is translated by Jewish sources as </a:t>
            </a:r>
            <a:r>
              <a:rPr lang="en-ZA" b="0" i="1" dirty="0" smtClean="0"/>
              <a:t>“copper</a:t>
            </a:r>
            <a:r>
              <a:rPr lang="en-ZA" b="0" dirty="0" smtClean="0"/>
              <a:t>”. It is spelled “</a:t>
            </a:r>
            <a:r>
              <a:rPr lang="en-ZA" b="0" i="1" dirty="0" smtClean="0"/>
              <a:t>nun-</a:t>
            </a:r>
            <a:r>
              <a:rPr lang="en-ZA" b="0" i="1" dirty="0" err="1" smtClean="0"/>
              <a:t>chet</a:t>
            </a:r>
            <a:r>
              <a:rPr lang="en-ZA" b="0" i="1" dirty="0" smtClean="0"/>
              <a:t>-shin-</a:t>
            </a:r>
            <a:r>
              <a:rPr lang="en-ZA" b="0" i="1" dirty="0" err="1" smtClean="0"/>
              <a:t>tav</a:t>
            </a:r>
            <a:r>
              <a:rPr lang="en-ZA" b="0" i="1" dirty="0" smtClean="0"/>
              <a:t>”</a:t>
            </a:r>
            <a:r>
              <a:rPr lang="en-ZA" b="0" dirty="0" smtClean="0"/>
              <a:t> and is </a:t>
            </a:r>
            <a:r>
              <a:rPr lang="en-ZA" b="0" dirty="0" err="1" smtClean="0"/>
              <a:t>Strong‟s</a:t>
            </a:r>
            <a:r>
              <a:rPr lang="en-ZA" b="0" dirty="0" smtClean="0"/>
              <a:t> #5178. In addition to the metal </a:t>
            </a:r>
            <a:r>
              <a:rPr lang="en-ZA" b="0" i="1" dirty="0" smtClean="0"/>
              <a:t>“copper</a:t>
            </a:r>
            <a:r>
              <a:rPr lang="en-ZA" b="0" dirty="0" smtClean="0"/>
              <a:t>”, it means </a:t>
            </a:r>
            <a:r>
              <a:rPr lang="en-ZA" b="0" i="1" dirty="0" smtClean="0"/>
              <a:t>“hardened” (probably why it is translated as brass or bronze, hard alloys that contain copper). </a:t>
            </a:r>
          </a:p>
          <a:p>
            <a:pPr algn="just">
              <a:lnSpc>
                <a:spcPts val="2100"/>
              </a:lnSpc>
            </a:pPr>
            <a:r>
              <a:rPr lang="en-ZA" b="0" dirty="0" smtClean="0"/>
              <a:t>It also means fetter, harlotry and lust. Interesting that the laver, the altar and its utensils were all made of this metal, since they involve cleansing, purification and atonement from sin and uncleanness. The numeric value of “</a:t>
            </a:r>
            <a:r>
              <a:rPr lang="en-ZA" b="0" i="1" dirty="0" err="1" smtClean="0"/>
              <a:t>nekhoshet</a:t>
            </a:r>
            <a:r>
              <a:rPr lang="en-ZA" b="0" dirty="0" smtClean="0"/>
              <a:t>” is 758; which equals “</a:t>
            </a:r>
            <a:r>
              <a:rPr lang="en-ZA" b="0" i="1" dirty="0" smtClean="0"/>
              <a:t>a fifth part</a:t>
            </a:r>
            <a:r>
              <a:rPr lang="en-ZA" b="0" dirty="0" smtClean="0"/>
              <a:t>” or “</a:t>
            </a:r>
            <a:r>
              <a:rPr lang="en-ZA" b="0" i="1" dirty="0" smtClean="0"/>
              <a:t>1/5</a:t>
            </a:r>
            <a:r>
              <a:rPr lang="en-ZA" b="0" dirty="0" smtClean="0"/>
              <a:t>”, which is very noteworthy in that 1/5 was to be added to an offering or a re-payment to redeem your house or your tithe, to purify and cleanse it. </a:t>
            </a:r>
            <a:r>
              <a:rPr lang="en-ZA" b="0" i="1" dirty="0" smtClean="0">
                <a:solidFill>
                  <a:srgbClr val="004821"/>
                </a:solidFill>
              </a:rPr>
              <a:t>‘And if he who sets it apart does redeem his house, then he shall add one-fifth of the silver of your evaluation to it, and it shall be his. </a:t>
            </a:r>
            <a:r>
              <a:rPr lang="en-ZA" i="1" dirty="0" smtClean="0">
                <a:solidFill>
                  <a:srgbClr val="004821"/>
                </a:solidFill>
              </a:rPr>
              <a:t>(Leviticus 27:15)</a:t>
            </a:r>
            <a:r>
              <a:rPr lang="en-ZA" dirty="0" smtClean="0">
                <a:solidFill>
                  <a:srgbClr val="004821"/>
                </a:solidFill>
              </a:rPr>
              <a:t>  </a:t>
            </a:r>
            <a:r>
              <a:rPr lang="en-ZA" b="0" dirty="0" smtClean="0"/>
              <a:t>and</a:t>
            </a:r>
            <a:r>
              <a:rPr lang="en-ZA" dirty="0" smtClean="0">
                <a:solidFill>
                  <a:srgbClr val="004821"/>
                </a:solidFill>
              </a:rPr>
              <a:t> </a:t>
            </a:r>
            <a:r>
              <a:rPr lang="en-ZA" b="0" i="1" dirty="0" err="1" smtClean="0">
                <a:solidFill>
                  <a:srgbClr val="004821"/>
                </a:solidFill>
              </a:rPr>
              <a:t>And</a:t>
            </a:r>
            <a:r>
              <a:rPr lang="en-ZA" b="0" i="1" dirty="0" smtClean="0">
                <a:solidFill>
                  <a:srgbClr val="004821"/>
                </a:solidFill>
              </a:rPr>
              <a:t> all the tithe of the land – of the seed of the land or of the fruit of the tree – belongs to </a:t>
            </a:r>
            <a:r>
              <a:rPr lang="he-IL" b="0" i="1" dirty="0" smtClean="0">
                <a:solidFill>
                  <a:srgbClr val="004821"/>
                </a:solidFill>
              </a:rPr>
              <a:t>יהוה</a:t>
            </a:r>
            <a:r>
              <a:rPr lang="en-US" b="0" i="1" dirty="0" smtClean="0">
                <a:solidFill>
                  <a:srgbClr val="004821"/>
                </a:solidFill>
              </a:rPr>
              <a:t>. It is set-apart to </a:t>
            </a:r>
            <a:r>
              <a:rPr lang="he-IL" b="0" i="1" dirty="0" smtClean="0">
                <a:solidFill>
                  <a:srgbClr val="004821"/>
                </a:solidFill>
              </a:rPr>
              <a:t>יהוה</a:t>
            </a:r>
            <a:r>
              <a:rPr lang="en-ZA" b="0" i="1" dirty="0" smtClean="0">
                <a:solidFill>
                  <a:srgbClr val="004821"/>
                </a:solidFill>
              </a:rPr>
              <a:t>. ‘If a man indeed redeems any of his tithes, he adds one-fifth to it.</a:t>
            </a:r>
            <a:r>
              <a:rPr lang="en-ZA" i="1" dirty="0" smtClean="0">
                <a:solidFill>
                  <a:srgbClr val="004821"/>
                </a:solidFill>
              </a:rPr>
              <a:t> </a:t>
            </a:r>
            <a:r>
              <a:rPr lang="en-US" i="1" dirty="0" smtClean="0">
                <a:solidFill>
                  <a:srgbClr val="004821"/>
                </a:solidFill>
              </a:rPr>
              <a:t>(Leviticus 27:30-31)</a:t>
            </a:r>
            <a:endParaRPr lang="en-ZA" i="1" dirty="0" smtClean="0">
              <a:solidFill>
                <a:srgbClr val="004821"/>
              </a:solidFill>
            </a:endParaRPr>
          </a:p>
          <a:p>
            <a:pPr algn="just">
              <a:lnSpc>
                <a:spcPts val="2100"/>
              </a:lnSpc>
            </a:pPr>
            <a:r>
              <a:rPr lang="en-ZA" b="0" dirty="0" smtClean="0"/>
              <a:t>Nun means kingdom, </a:t>
            </a:r>
            <a:r>
              <a:rPr lang="en-ZA" b="0" dirty="0" err="1" smtClean="0"/>
              <a:t>chet</a:t>
            </a:r>
            <a:r>
              <a:rPr lang="en-ZA" b="0" dirty="0" smtClean="0"/>
              <a:t> means fear, shin means El </a:t>
            </a:r>
            <a:r>
              <a:rPr lang="en-ZA" b="0" dirty="0" err="1" smtClean="0"/>
              <a:t>Shaddai</a:t>
            </a:r>
            <a:r>
              <a:rPr lang="en-ZA" b="0" dirty="0" smtClean="0"/>
              <a:t> and </a:t>
            </a:r>
            <a:r>
              <a:rPr lang="en-ZA" b="0" dirty="0" err="1" smtClean="0"/>
              <a:t>tav</a:t>
            </a:r>
            <a:r>
              <a:rPr lang="en-ZA" b="0" dirty="0" smtClean="0"/>
              <a:t> means mark or sign. </a:t>
            </a:r>
            <a:r>
              <a:rPr lang="en-ZA" b="0" i="1" dirty="0" smtClean="0"/>
              <a:t>“In the kingdom, the fear of El </a:t>
            </a:r>
            <a:r>
              <a:rPr lang="en-ZA" b="0" i="1" dirty="0" err="1" smtClean="0"/>
              <a:t>Shaddai</a:t>
            </a:r>
            <a:r>
              <a:rPr lang="en-ZA" b="0" i="1" dirty="0" smtClean="0"/>
              <a:t> is our sign</a:t>
            </a:r>
            <a:r>
              <a:rPr lang="en-ZA" b="0" dirty="0" smtClean="0"/>
              <a:t>”.</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26</a:t>
            </a:fld>
            <a:endParaRPr lang="en-ZA"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4 - BLUE MATERIAL</a:t>
            </a:r>
            <a:endParaRPr lang="en-ZA" dirty="0"/>
          </a:p>
        </p:txBody>
      </p:sp>
      <p:sp>
        <p:nvSpPr>
          <p:cNvPr id="3" name="Content Placeholder 2"/>
          <p:cNvSpPr>
            <a:spLocks noGrp="1"/>
          </p:cNvSpPr>
          <p:nvPr>
            <p:ph idx="1"/>
          </p:nvPr>
        </p:nvSpPr>
        <p:spPr/>
        <p:txBody>
          <a:bodyPr>
            <a:normAutofit/>
          </a:bodyPr>
          <a:lstStyle/>
          <a:p>
            <a:pPr algn="just"/>
            <a:r>
              <a:rPr lang="en-ZA" b="0" dirty="0" smtClean="0"/>
              <a:t>The Hebrew here says </a:t>
            </a:r>
            <a:r>
              <a:rPr lang="en-ZA" b="0" i="1" dirty="0" smtClean="0"/>
              <a:t>“</a:t>
            </a:r>
            <a:r>
              <a:rPr lang="en-ZA" b="0" i="1" dirty="0" err="1" smtClean="0"/>
              <a:t>tekeleth</a:t>
            </a:r>
            <a:r>
              <a:rPr lang="en-ZA" b="0" i="1" dirty="0" smtClean="0"/>
              <a:t>” </a:t>
            </a:r>
            <a:r>
              <a:rPr lang="en-ZA" b="0" dirty="0" smtClean="0"/>
              <a:t>which is </a:t>
            </a:r>
            <a:r>
              <a:rPr lang="en-ZA" b="0" dirty="0" err="1" smtClean="0"/>
              <a:t>Strong‟s</a:t>
            </a:r>
            <a:r>
              <a:rPr lang="en-ZA" b="0" dirty="0" smtClean="0"/>
              <a:t> #8504 and spelled “</a:t>
            </a:r>
            <a:r>
              <a:rPr lang="en-ZA" b="0" i="1" dirty="0" err="1" smtClean="0"/>
              <a:t>tav</a:t>
            </a:r>
            <a:r>
              <a:rPr lang="en-ZA" b="0" i="1" dirty="0" smtClean="0"/>
              <a:t>-</a:t>
            </a:r>
            <a:r>
              <a:rPr lang="en-ZA" b="0" i="1" dirty="0" err="1" smtClean="0"/>
              <a:t>kaf</a:t>
            </a:r>
            <a:r>
              <a:rPr lang="en-ZA" b="0" i="1" dirty="0" smtClean="0"/>
              <a:t>-lamed-</a:t>
            </a:r>
            <a:r>
              <a:rPr lang="en-ZA" b="0" i="1" dirty="0" err="1" smtClean="0"/>
              <a:t>tav</a:t>
            </a:r>
            <a:r>
              <a:rPr lang="en-ZA" b="0" dirty="0" smtClean="0"/>
              <a:t>”. Its name comes from a species of squid where this colour originated. In the processing it turns a cerulean blue. By tradition it is used as the thread of blue in the </a:t>
            </a:r>
            <a:r>
              <a:rPr lang="en-ZA" b="0" dirty="0" err="1" smtClean="0"/>
              <a:t>tzit-tzit</a:t>
            </a:r>
            <a:r>
              <a:rPr lang="en-ZA" b="0" dirty="0" smtClean="0"/>
              <a:t> as it represents the floor under the throne of </a:t>
            </a:r>
            <a:r>
              <a:rPr lang="he-IL" b="0" dirty="0" smtClean="0"/>
              <a:t>יהוה</a:t>
            </a:r>
            <a:r>
              <a:rPr lang="en-ZA" b="0" dirty="0" smtClean="0"/>
              <a:t> (the “</a:t>
            </a:r>
            <a:r>
              <a:rPr lang="en-ZA" b="0" i="1" dirty="0" smtClean="0"/>
              <a:t>brick”</a:t>
            </a:r>
            <a:r>
              <a:rPr lang="en-ZA" b="0" dirty="0" smtClean="0"/>
              <a:t> we examined last week), which is the colour of the clear sky. </a:t>
            </a:r>
          </a:p>
          <a:p>
            <a:pPr algn="just"/>
            <a:r>
              <a:rPr lang="en-ZA" b="0" dirty="0" smtClean="0"/>
              <a:t>The </a:t>
            </a:r>
            <a:r>
              <a:rPr lang="en-ZA" b="0" dirty="0" err="1" smtClean="0"/>
              <a:t>tav</a:t>
            </a:r>
            <a:r>
              <a:rPr lang="en-ZA" b="0" dirty="0" smtClean="0"/>
              <a:t> means inscribed as a mark, </a:t>
            </a:r>
            <a:r>
              <a:rPr lang="en-ZA" b="0" dirty="0" err="1" smtClean="0"/>
              <a:t>kaf</a:t>
            </a:r>
            <a:r>
              <a:rPr lang="en-ZA" b="0" dirty="0" smtClean="0"/>
              <a:t> means palm of the hand, lamed means to teach and </a:t>
            </a:r>
            <a:r>
              <a:rPr lang="en-ZA" b="0" dirty="0" err="1" smtClean="0"/>
              <a:t>tav</a:t>
            </a:r>
            <a:r>
              <a:rPr lang="en-ZA" b="0" dirty="0" smtClean="0"/>
              <a:t> means mark. </a:t>
            </a:r>
            <a:r>
              <a:rPr lang="he-IL" b="0" dirty="0" smtClean="0"/>
              <a:t>יהוה</a:t>
            </a:r>
            <a:r>
              <a:rPr lang="en-ZA" b="0" dirty="0" smtClean="0"/>
              <a:t> says of </a:t>
            </a:r>
            <a:r>
              <a:rPr lang="en-ZA" b="0" dirty="0" err="1" smtClean="0"/>
              <a:t>Yisra’el</a:t>
            </a:r>
            <a:r>
              <a:rPr lang="en-ZA" b="0" dirty="0" smtClean="0"/>
              <a:t>, according to </a:t>
            </a:r>
            <a:r>
              <a:rPr lang="en-ZA" b="0" i="1" dirty="0" smtClean="0">
                <a:solidFill>
                  <a:srgbClr val="004821"/>
                </a:solidFill>
              </a:rPr>
              <a:t>“See, I have inscribed you on the palms of My hands; your walls are always before Me. </a:t>
            </a:r>
            <a:r>
              <a:rPr lang="en-ZA" i="1" dirty="0" smtClean="0">
                <a:solidFill>
                  <a:srgbClr val="004821"/>
                </a:solidFill>
              </a:rPr>
              <a:t>(Isaiah 49:16) </a:t>
            </a:r>
            <a:r>
              <a:rPr lang="en-ZA" b="0" dirty="0" smtClean="0"/>
              <a:t>By this, He teaches us and will mark us as His own. The numeric value of </a:t>
            </a:r>
            <a:r>
              <a:rPr lang="en-ZA" b="0" i="1" dirty="0" smtClean="0"/>
              <a:t>“</a:t>
            </a:r>
            <a:r>
              <a:rPr lang="en-ZA" b="0" i="1" dirty="0" err="1" smtClean="0"/>
              <a:t>tekeleth</a:t>
            </a:r>
            <a:r>
              <a:rPr lang="en-ZA" b="0" dirty="0" smtClean="0"/>
              <a:t>” is 850 which equals “</a:t>
            </a:r>
            <a:r>
              <a:rPr lang="en-ZA" b="0" i="1" dirty="0" err="1" smtClean="0"/>
              <a:t>sh‟mat‟im</a:t>
            </a:r>
            <a:r>
              <a:rPr lang="en-ZA" b="0" dirty="0" smtClean="0"/>
              <a:t>” or “</a:t>
            </a:r>
            <a:r>
              <a:rPr lang="en-ZA" b="0" i="1" dirty="0" smtClean="0"/>
              <a:t>those who are in obedience</a:t>
            </a:r>
            <a:r>
              <a:rPr lang="en-ZA" b="0" dirty="0" smtClean="0"/>
              <a:t>”. It is by obedience that we can enter into the service of </a:t>
            </a:r>
            <a:r>
              <a:rPr lang="he-IL" b="0" dirty="0" smtClean="0"/>
              <a:t>יהוה </a:t>
            </a:r>
            <a:r>
              <a:rPr lang="en-ZA" b="0" dirty="0" smtClean="0"/>
              <a:t>'s Dwelling Place.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27</a:t>
            </a:fld>
            <a:endParaRPr lang="en-ZA"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5 – PURPLE MATERIAL</a:t>
            </a:r>
            <a:endParaRPr lang="en-ZA" dirty="0"/>
          </a:p>
        </p:txBody>
      </p:sp>
      <p:sp>
        <p:nvSpPr>
          <p:cNvPr id="3" name="Content Placeholder 2"/>
          <p:cNvSpPr>
            <a:spLocks noGrp="1"/>
          </p:cNvSpPr>
          <p:nvPr>
            <p:ph idx="1"/>
          </p:nvPr>
        </p:nvSpPr>
        <p:spPr/>
        <p:txBody>
          <a:bodyPr>
            <a:normAutofit/>
          </a:bodyPr>
          <a:lstStyle/>
          <a:p>
            <a:pPr algn="just">
              <a:lnSpc>
                <a:spcPts val="2300"/>
              </a:lnSpc>
            </a:pPr>
            <a:r>
              <a:rPr lang="en-ZA" b="0" dirty="0" smtClean="0"/>
              <a:t>The Hebrew word is “</a:t>
            </a:r>
            <a:r>
              <a:rPr lang="en-ZA" b="0" i="1" dirty="0" err="1" smtClean="0"/>
              <a:t>argaman</a:t>
            </a:r>
            <a:r>
              <a:rPr lang="en-ZA" b="0" i="1" dirty="0" smtClean="0"/>
              <a:t>”</a:t>
            </a:r>
            <a:r>
              <a:rPr lang="en-ZA" b="0" dirty="0" smtClean="0"/>
              <a:t> (aleph-</a:t>
            </a:r>
            <a:r>
              <a:rPr lang="en-ZA" b="0" dirty="0" err="1" smtClean="0"/>
              <a:t>reish</a:t>
            </a:r>
            <a:r>
              <a:rPr lang="en-ZA" b="0" dirty="0" smtClean="0"/>
              <a:t>-gimmel-</a:t>
            </a:r>
            <a:r>
              <a:rPr lang="en-ZA" b="0" dirty="0" err="1" smtClean="0"/>
              <a:t>mem</a:t>
            </a:r>
            <a:r>
              <a:rPr lang="en-ZA" b="0" dirty="0" smtClean="0"/>
              <a:t>-nun) and is </a:t>
            </a:r>
            <a:r>
              <a:rPr lang="en-ZA" b="0" dirty="0" err="1" smtClean="0"/>
              <a:t>Strong‟s</a:t>
            </a:r>
            <a:r>
              <a:rPr lang="en-ZA" b="0" dirty="0" smtClean="0"/>
              <a:t> #0713. This too is a dye colour that comes from the water; specifically a shell fish. This shellfish was once very rare; but, now has made a comeback. </a:t>
            </a:r>
          </a:p>
          <a:p>
            <a:pPr algn="just">
              <a:lnSpc>
                <a:spcPts val="2300"/>
              </a:lnSpc>
            </a:pPr>
            <a:r>
              <a:rPr lang="en-ZA" b="0" dirty="0" smtClean="0"/>
              <a:t>Aleph means Master or teaching, </a:t>
            </a:r>
            <a:r>
              <a:rPr lang="en-ZA" b="0" dirty="0" err="1" smtClean="0"/>
              <a:t>reish</a:t>
            </a:r>
            <a:r>
              <a:rPr lang="en-ZA" b="0" dirty="0" smtClean="0"/>
              <a:t> is beginning, gimmel is the bridge, </a:t>
            </a:r>
            <a:r>
              <a:rPr lang="en-ZA" b="0" dirty="0" err="1" smtClean="0"/>
              <a:t>mem</a:t>
            </a:r>
            <a:r>
              <a:rPr lang="en-ZA" b="0" dirty="0" smtClean="0"/>
              <a:t> means water and nun means kingdom. So, in </a:t>
            </a:r>
            <a:r>
              <a:rPr lang="en-ZA" b="0" dirty="0" err="1" smtClean="0"/>
              <a:t>Argaman</a:t>
            </a:r>
            <a:r>
              <a:rPr lang="en-ZA" b="0" dirty="0" smtClean="0"/>
              <a:t> is our </a:t>
            </a:r>
            <a:r>
              <a:rPr lang="en-ZA" b="0" dirty="0" smtClean="0">
                <a:solidFill>
                  <a:srgbClr val="C00000"/>
                </a:solidFill>
              </a:rPr>
              <a:t>“</a:t>
            </a:r>
            <a:r>
              <a:rPr lang="en-ZA" b="0" i="1" dirty="0" err="1" smtClean="0">
                <a:solidFill>
                  <a:srgbClr val="C00000"/>
                </a:solidFill>
              </a:rPr>
              <a:t>Master‟s</a:t>
            </a:r>
            <a:r>
              <a:rPr lang="en-ZA" b="0" i="1" dirty="0" smtClean="0">
                <a:solidFill>
                  <a:srgbClr val="C00000"/>
                </a:solidFill>
              </a:rPr>
              <a:t> teaching that is the beginning of the bridge through the Living Water to the Kingdom</a:t>
            </a:r>
            <a:r>
              <a:rPr lang="en-ZA" b="0" dirty="0" smtClean="0">
                <a:solidFill>
                  <a:srgbClr val="C00000"/>
                </a:solidFill>
              </a:rPr>
              <a:t>”.</a:t>
            </a:r>
            <a:r>
              <a:rPr lang="en-ZA" b="0" dirty="0" smtClean="0"/>
              <a:t> Yes, bridge through the Living Water; just as our forefathers crossed through the Reed Sea on a land bridge that </a:t>
            </a:r>
            <a:r>
              <a:rPr lang="he-IL" b="0" dirty="0" smtClean="0"/>
              <a:t>יהוה</a:t>
            </a:r>
            <a:r>
              <a:rPr lang="en-ZA" b="0" dirty="0" smtClean="0"/>
              <a:t> provided to take them through to deliverance.</a:t>
            </a:r>
            <a:r>
              <a:rPr lang="he-IL" b="0" dirty="0" smtClean="0"/>
              <a:t>יהוה </a:t>
            </a:r>
            <a:r>
              <a:rPr lang="en-ZA" b="0" dirty="0" smtClean="0"/>
              <a:t>'s Dwelling Place (whether the Tabernacle or the One in our heart) is the bridge between heaven and earth. </a:t>
            </a:r>
          </a:p>
          <a:p>
            <a:pPr algn="just">
              <a:lnSpc>
                <a:spcPts val="2300"/>
              </a:lnSpc>
            </a:pPr>
            <a:r>
              <a:rPr lang="en-ZA" b="0" dirty="0" smtClean="0"/>
              <a:t>The numeric value of </a:t>
            </a:r>
            <a:r>
              <a:rPr lang="en-ZA" b="0" dirty="0" err="1" smtClean="0"/>
              <a:t>argaman</a:t>
            </a:r>
            <a:r>
              <a:rPr lang="en-ZA" b="0" dirty="0" smtClean="0"/>
              <a:t> is 294 which equals </a:t>
            </a:r>
            <a:r>
              <a:rPr lang="en-ZA" b="0" dirty="0" err="1" smtClean="0"/>
              <a:t>Melech</a:t>
            </a:r>
            <a:r>
              <a:rPr lang="en-ZA" b="0" dirty="0" smtClean="0"/>
              <a:t> </a:t>
            </a:r>
            <a:r>
              <a:rPr lang="en-ZA" b="0" dirty="0" err="1" smtClean="0"/>
              <a:t>Tzedek</a:t>
            </a:r>
            <a:r>
              <a:rPr lang="en-ZA" b="0" dirty="0" smtClean="0"/>
              <a:t>, the King of Righteousness. </a:t>
            </a:r>
          </a:p>
          <a:p>
            <a:pPr>
              <a:lnSpc>
                <a:spcPts val="2300"/>
              </a:lnSpc>
            </a:pPr>
            <a:r>
              <a:rPr lang="en-ZA" b="0" i="1" dirty="0" smtClean="0"/>
              <a:t>No wonder purple is a royal colour.</a:t>
            </a:r>
            <a:endParaRPr lang="en-ZA" b="0"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28</a:t>
            </a:fld>
            <a:endParaRPr lang="en-ZA"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6 – SCARLET MATERIAL</a:t>
            </a:r>
            <a:endParaRPr lang="en-ZA" dirty="0"/>
          </a:p>
        </p:txBody>
      </p:sp>
      <p:sp>
        <p:nvSpPr>
          <p:cNvPr id="3" name="Content Placeholder 2"/>
          <p:cNvSpPr>
            <a:spLocks noGrp="1"/>
          </p:cNvSpPr>
          <p:nvPr>
            <p:ph idx="1"/>
          </p:nvPr>
        </p:nvSpPr>
        <p:spPr/>
        <p:txBody>
          <a:bodyPr/>
          <a:lstStyle/>
          <a:p>
            <a:pPr algn="just"/>
            <a:r>
              <a:rPr lang="en-ZA" b="0" dirty="0" smtClean="0"/>
              <a:t>The Hebrew word for this scarlet material is </a:t>
            </a:r>
            <a:r>
              <a:rPr lang="en-ZA" b="0" i="1" dirty="0" smtClean="0"/>
              <a:t>“</a:t>
            </a:r>
            <a:r>
              <a:rPr lang="en-ZA" b="0" i="1" dirty="0" err="1" smtClean="0"/>
              <a:t>shaniy</a:t>
            </a:r>
            <a:r>
              <a:rPr lang="en-ZA" b="0" i="1" dirty="0" smtClean="0"/>
              <a:t>” </a:t>
            </a:r>
            <a:r>
              <a:rPr lang="en-ZA" b="0" dirty="0" smtClean="0"/>
              <a:t>(shin-nun-</a:t>
            </a:r>
            <a:r>
              <a:rPr lang="en-ZA" b="0" dirty="0" err="1" smtClean="0"/>
              <a:t>yud</a:t>
            </a:r>
            <a:r>
              <a:rPr lang="en-ZA" b="0" dirty="0" smtClean="0"/>
              <a:t>) and is Strong’s word #8144 and is the colour derived from a specific worm which produces a deep scarlet dye, the colour of blood. </a:t>
            </a:r>
          </a:p>
          <a:p>
            <a:pPr algn="just"/>
            <a:r>
              <a:rPr lang="en-ZA" b="0" dirty="0" smtClean="0"/>
              <a:t>Now shin represents El </a:t>
            </a:r>
            <a:r>
              <a:rPr lang="en-ZA" b="0" dirty="0" err="1" smtClean="0"/>
              <a:t>Shaddai</a:t>
            </a:r>
            <a:r>
              <a:rPr lang="en-ZA" b="0" dirty="0" smtClean="0"/>
              <a:t> which is El is Sufficient, nun means kingdom and </a:t>
            </a:r>
            <a:r>
              <a:rPr lang="en-ZA" b="0" dirty="0" err="1" smtClean="0"/>
              <a:t>yud</a:t>
            </a:r>
            <a:r>
              <a:rPr lang="en-ZA" b="0" dirty="0" smtClean="0"/>
              <a:t> means hand. “</a:t>
            </a:r>
            <a:r>
              <a:rPr lang="en-ZA" b="0" i="1" dirty="0" smtClean="0"/>
              <a:t>Through El </a:t>
            </a:r>
            <a:r>
              <a:rPr lang="en-ZA" b="0" i="1" dirty="0" err="1" smtClean="0"/>
              <a:t>Shaddai</a:t>
            </a:r>
            <a:r>
              <a:rPr lang="en-ZA" b="0" i="1" dirty="0" smtClean="0"/>
              <a:t>, the Kingdom is at hand”</a:t>
            </a:r>
            <a:r>
              <a:rPr lang="en-ZA" b="0" dirty="0" smtClean="0"/>
              <a:t>. </a:t>
            </a:r>
          </a:p>
          <a:p>
            <a:pPr algn="just"/>
            <a:r>
              <a:rPr lang="en-ZA" b="0" dirty="0" smtClean="0"/>
              <a:t>The numeric value of “</a:t>
            </a:r>
            <a:r>
              <a:rPr lang="en-ZA" b="0" i="1" dirty="0" err="1" smtClean="0"/>
              <a:t>shaniy</a:t>
            </a:r>
            <a:r>
              <a:rPr lang="en-ZA" b="0" dirty="0" smtClean="0"/>
              <a:t>” is 360, which equals “</a:t>
            </a:r>
            <a:r>
              <a:rPr lang="en-ZA" b="0" i="1" dirty="0" smtClean="0"/>
              <a:t>my wife</a:t>
            </a:r>
            <a:r>
              <a:rPr lang="en-ZA" b="0" dirty="0" smtClean="0"/>
              <a:t>”. It is by His blood that we can come back to our Husband and can be His bride again.</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29</a:t>
            </a:fld>
            <a:endParaRPr lang="en-ZA"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7 – FINE LINEN OR LINEN</a:t>
            </a:r>
            <a:endParaRPr lang="en-ZA" dirty="0"/>
          </a:p>
        </p:txBody>
      </p:sp>
      <p:sp>
        <p:nvSpPr>
          <p:cNvPr id="3" name="Content Placeholder 2"/>
          <p:cNvSpPr>
            <a:spLocks noGrp="1"/>
          </p:cNvSpPr>
          <p:nvPr>
            <p:ph idx="1"/>
          </p:nvPr>
        </p:nvSpPr>
        <p:spPr>
          <a:xfrm>
            <a:off x="251520" y="1600200"/>
            <a:ext cx="8640960" cy="5257800"/>
          </a:xfrm>
        </p:spPr>
        <p:txBody>
          <a:bodyPr>
            <a:noAutofit/>
          </a:bodyPr>
          <a:lstStyle/>
          <a:p>
            <a:pPr algn="just">
              <a:lnSpc>
                <a:spcPts val="2100"/>
              </a:lnSpc>
            </a:pPr>
            <a:r>
              <a:rPr lang="en-ZA" b="0" dirty="0" smtClean="0"/>
              <a:t>The word for </a:t>
            </a:r>
            <a:r>
              <a:rPr lang="en-ZA" b="0" i="1" dirty="0" smtClean="0"/>
              <a:t>“linen</a:t>
            </a:r>
            <a:r>
              <a:rPr lang="en-ZA" b="0" dirty="0" smtClean="0"/>
              <a:t>” is “</a:t>
            </a:r>
            <a:r>
              <a:rPr lang="en-ZA" b="0" i="1" dirty="0" err="1" smtClean="0"/>
              <a:t>shesh</a:t>
            </a:r>
            <a:r>
              <a:rPr lang="en-ZA" b="0" i="1" dirty="0" smtClean="0"/>
              <a:t>”</a:t>
            </a:r>
            <a:r>
              <a:rPr lang="en-ZA" b="0" dirty="0" smtClean="0"/>
              <a:t> which is “</a:t>
            </a:r>
            <a:r>
              <a:rPr lang="en-ZA" b="0" i="1" dirty="0" smtClean="0"/>
              <a:t>shin-shin”</a:t>
            </a:r>
            <a:r>
              <a:rPr lang="en-ZA" b="0" dirty="0" smtClean="0"/>
              <a:t>. However in the Hebrew Torah there’s an added conjunction “</a:t>
            </a:r>
            <a:r>
              <a:rPr lang="en-ZA" b="0" i="1" dirty="0" smtClean="0"/>
              <a:t>and</a:t>
            </a:r>
            <a:r>
              <a:rPr lang="en-ZA" b="0" dirty="0" smtClean="0"/>
              <a:t>” with the word here. Shown as </a:t>
            </a:r>
            <a:r>
              <a:rPr lang="en-ZA" b="0" i="1" dirty="0" smtClean="0"/>
              <a:t>“</a:t>
            </a:r>
            <a:r>
              <a:rPr lang="en-ZA" b="0" i="1" dirty="0" err="1" smtClean="0"/>
              <a:t>v’shesh</a:t>
            </a:r>
            <a:r>
              <a:rPr lang="en-ZA" b="0" i="1" dirty="0" smtClean="0"/>
              <a:t>”, </a:t>
            </a:r>
            <a:r>
              <a:rPr lang="en-ZA" b="0" dirty="0" smtClean="0"/>
              <a:t>spelled “</a:t>
            </a:r>
            <a:r>
              <a:rPr lang="en-ZA" b="0" i="1" dirty="0" err="1" smtClean="0"/>
              <a:t>vav</a:t>
            </a:r>
            <a:r>
              <a:rPr lang="en-ZA" b="0" i="1" dirty="0" smtClean="0"/>
              <a:t>-shin-shin</a:t>
            </a:r>
            <a:r>
              <a:rPr lang="en-ZA" b="0" dirty="0" smtClean="0"/>
              <a:t>” and is </a:t>
            </a:r>
            <a:r>
              <a:rPr lang="en-ZA" b="0" dirty="0" err="1" smtClean="0"/>
              <a:t>Strong‟s</a:t>
            </a:r>
            <a:r>
              <a:rPr lang="en-ZA" b="0" dirty="0" smtClean="0"/>
              <a:t> #8336 and means “</a:t>
            </a:r>
            <a:r>
              <a:rPr lang="en-ZA" b="0" i="1" dirty="0" smtClean="0"/>
              <a:t>something bleached” </a:t>
            </a:r>
            <a:r>
              <a:rPr lang="en-ZA" b="0" dirty="0" smtClean="0"/>
              <a:t>or “</a:t>
            </a:r>
            <a:r>
              <a:rPr lang="en-ZA" b="0" i="1" dirty="0" smtClean="0"/>
              <a:t>made white</a:t>
            </a:r>
            <a:r>
              <a:rPr lang="en-ZA" b="0" dirty="0" smtClean="0"/>
              <a:t>”, like “</a:t>
            </a:r>
            <a:r>
              <a:rPr lang="en-ZA" b="0" i="1" dirty="0" smtClean="0"/>
              <a:t>white linen</a:t>
            </a:r>
            <a:r>
              <a:rPr lang="en-ZA" b="0" dirty="0" smtClean="0"/>
              <a:t>”. </a:t>
            </a:r>
          </a:p>
          <a:p>
            <a:pPr algn="just">
              <a:lnSpc>
                <a:spcPts val="2100"/>
              </a:lnSpc>
            </a:pPr>
            <a:r>
              <a:rPr lang="en-ZA" b="0" dirty="0" smtClean="0"/>
              <a:t>In Scripture linen is used to symbolize purity and absence of sin. </a:t>
            </a:r>
            <a:r>
              <a:rPr lang="en-ZA" b="0" dirty="0" err="1" smtClean="0"/>
              <a:t>Vav</a:t>
            </a:r>
            <a:r>
              <a:rPr lang="en-ZA" b="0" dirty="0" smtClean="0"/>
              <a:t> means pillar and shin is El </a:t>
            </a:r>
            <a:r>
              <a:rPr lang="en-ZA" b="0" dirty="0" err="1" smtClean="0"/>
              <a:t>Shaddai</a:t>
            </a:r>
            <a:r>
              <a:rPr lang="en-ZA" b="0" dirty="0" smtClean="0"/>
              <a:t>, which is emphasized by the double shin. Here, we have a dual meaning also. First, that “</a:t>
            </a:r>
            <a:r>
              <a:rPr lang="he-IL" b="0" dirty="0" smtClean="0"/>
              <a:t>יהוה </a:t>
            </a:r>
            <a:r>
              <a:rPr lang="en-ZA" b="0" dirty="0" smtClean="0"/>
              <a:t> </a:t>
            </a:r>
            <a:r>
              <a:rPr lang="en-ZA" b="0" i="1" dirty="0" smtClean="0"/>
              <a:t>is our Pillar</a:t>
            </a:r>
            <a:r>
              <a:rPr lang="en-ZA" b="0" dirty="0" smtClean="0"/>
              <a:t>”, as in </a:t>
            </a:r>
            <a:r>
              <a:rPr lang="en-ZA" b="0" i="1" dirty="0" smtClean="0">
                <a:solidFill>
                  <a:srgbClr val="004821"/>
                </a:solidFill>
              </a:rPr>
              <a:t>And </a:t>
            </a:r>
            <a:r>
              <a:rPr lang="he-IL" b="0" i="1" dirty="0" smtClean="0">
                <a:solidFill>
                  <a:srgbClr val="004821"/>
                </a:solidFill>
              </a:rPr>
              <a:t>יהוה</a:t>
            </a:r>
            <a:r>
              <a:rPr lang="en-ZA" b="0" i="1" dirty="0" smtClean="0">
                <a:solidFill>
                  <a:srgbClr val="004821"/>
                </a:solidFill>
              </a:rPr>
              <a:t> went before them by day in a column of cloud to lead the way, and by night in a column of fire to give them light, so as to go by day and night. The column of cloud did not cease by day, nor the column of fire by night, before the people. </a:t>
            </a:r>
            <a:r>
              <a:rPr lang="en-US" i="1" dirty="0" smtClean="0">
                <a:solidFill>
                  <a:srgbClr val="004821"/>
                </a:solidFill>
              </a:rPr>
              <a:t>(Exodus 13:21-22) </a:t>
            </a:r>
            <a:r>
              <a:rPr lang="en-ZA" b="0" dirty="0" smtClean="0"/>
              <a:t>and second, “</a:t>
            </a:r>
            <a:r>
              <a:rPr lang="en-ZA" b="0" i="1" dirty="0" smtClean="0"/>
              <a:t>we are pillars in His Set-apart Sanctuary</a:t>
            </a:r>
            <a:r>
              <a:rPr lang="en-ZA" b="0" dirty="0" smtClean="0"/>
              <a:t>” </a:t>
            </a:r>
            <a:r>
              <a:rPr lang="en-ZA" b="0" i="1" dirty="0" smtClean="0">
                <a:solidFill>
                  <a:srgbClr val="004821"/>
                </a:solidFill>
              </a:rPr>
              <a:t>“He who overcomes, I shall make him a supporting post in the Dwelling Place of My Elohim, and he shall by no means go out. And I shall write on him the Name of My Elohim and the name of the city of My Elohim, the renewed </a:t>
            </a:r>
            <a:r>
              <a:rPr lang="en-ZA" b="0" i="1" dirty="0" err="1" smtClean="0">
                <a:solidFill>
                  <a:srgbClr val="004821"/>
                </a:solidFill>
              </a:rPr>
              <a:t>Yerushalayim</a:t>
            </a:r>
            <a:r>
              <a:rPr lang="en-ZA" b="0" i="1" dirty="0" smtClean="0">
                <a:solidFill>
                  <a:srgbClr val="004821"/>
                </a:solidFill>
              </a:rPr>
              <a:t>, ..</a:t>
            </a:r>
            <a:r>
              <a:rPr lang="en-ZA" i="1" dirty="0" smtClean="0">
                <a:solidFill>
                  <a:srgbClr val="004821"/>
                </a:solidFill>
              </a:rPr>
              <a:t>(Revelation 3:12) </a:t>
            </a:r>
            <a:r>
              <a:rPr lang="en-ZA" b="0" dirty="0" smtClean="0"/>
              <a:t>It is through a heart that has been made sinless we are made pillars in </a:t>
            </a:r>
            <a:r>
              <a:rPr lang="he-IL" b="0" dirty="0" smtClean="0"/>
              <a:t>יהוה</a:t>
            </a:r>
            <a:r>
              <a:rPr lang="en-ZA" b="0" dirty="0" smtClean="0"/>
              <a:t>'s Dwelling Place.</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30</a:t>
            </a:fld>
            <a:endParaRPr lang="en-ZA"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7 – FINE LINEN OR LINEN</a:t>
            </a:r>
            <a:endParaRPr lang="en-ZA" dirty="0"/>
          </a:p>
        </p:txBody>
      </p:sp>
      <p:sp>
        <p:nvSpPr>
          <p:cNvPr id="3" name="Content Placeholder 2"/>
          <p:cNvSpPr>
            <a:spLocks noGrp="1"/>
          </p:cNvSpPr>
          <p:nvPr>
            <p:ph idx="1"/>
          </p:nvPr>
        </p:nvSpPr>
        <p:spPr/>
        <p:txBody>
          <a:bodyPr>
            <a:normAutofit/>
          </a:bodyPr>
          <a:lstStyle/>
          <a:p>
            <a:pPr algn="just"/>
            <a:r>
              <a:rPr lang="en-ZA" b="0" dirty="0" smtClean="0"/>
              <a:t>When the stock of the flax plant is ripe, it goes through a refining process. By soaking, drying and beating it we get long fibres that are woven and made into cloth called linen. Nevertheless, the linen curtain was of a very fine quality, and very white, even bright. The curtains denoted </a:t>
            </a:r>
            <a:r>
              <a:rPr lang="en-ZA" b="0" u="sng" dirty="0" smtClean="0"/>
              <a:t>the righteousness of Messiah </a:t>
            </a:r>
            <a:r>
              <a:rPr lang="he-IL" b="0" u="sng" dirty="0" smtClean="0"/>
              <a:t>יהושע</a:t>
            </a:r>
            <a:r>
              <a:rPr lang="en-ZA" b="0" dirty="0" smtClean="0"/>
              <a:t>, the eternal Son Incarnate, </a:t>
            </a:r>
            <a:r>
              <a:rPr lang="en-ZA" b="0" u="sng" dirty="0" smtClean="0"/>
              <a:t>which</a:t>
            </a:r>
            <a:r>
              <a:rPr lang="en-ZA" b="0" dirty="0" smtClean="0"/>
              <a:t>, by His holy life and His unfaltering obedience during His ministry on earth, </a:t>
            </a:r>
            <a:r>
              <a:rPr lang="en-ZA" b="0" u="sng" dirty="0" smtClean="0"/>
              <a:t>He wrought for us</a:t>
            </a:r>
            <a:r>
              <a:rPr lang="en-ZA" b="0" dirty="0" smtClean="0"/>
              <a:t>. It points to the coming day when the Bride of Messiah will stand before </a:t>
            </a:r>
            <a:r>
              <a:rPr lang="he-IL" b="0" dirty="0" smtClean="0"/>
              <a:t>יהושע</a:t>
            </a:r>
            <a:r>
              <a:rPr lang="en-ZA" dirty="0" smtClean="0"/>
              <a:t> </a:t>
            </a:r>
            <a:r>
              <a:rPr lang="en-ZA" b="0" dirty="0" smtClean="0"/>
              <a:t>and be arrayed in a brilliant white wedding dress, </a:t>
            </a:r>
            <a:r>
              <a:rPr lang="en-ZA" b="0" i="1" dirty="0" smtClean="0"/>
              <a:t>"...</a:t>
            </a:r>
            <a:r>
              <a:rPr lang="en-ZA" b="0" i="1" dirty="0" smtClean="0">
                <a:solidFill>
                  <a:srgbClr val="004821"/>
                </a:solidFill>
              </a:rPr>
              <a:t>for the fine linen is the righteousness of the saints" (Rev. 19:8).</a:t>
            </a:r>
            <a:endParaRPr lang="en-ZA" b="0" dirty="0" smtClean="0">
              <a:solidFill>
                <a:srgbClr val="004821"/>
              </a:solidFill>
            </a:endParaRPr>
          </a:p>
          <a:p>
            <a:pPr algn="just"/>
            <a:r>
              <a:rPr lang="en-ZA" b="0" dirty="0" smtClean="0"/>
              <a:t>Linen also represents the righteous acts of the saints who have chosen to mirror their walk after </a:t>
            </a:r>
            <a:r>
              <a:rPr lang="he-IL" b="0" dirty="0" smtClean="0"/>
              <a:t>יהושע</a:t>
            </a:r>
            <a:r>
              <a:rPr lang="en-ZA" b="0" dirty="0" smtClean="0"/>
              <a:t> and His ways. All three plants produce oils that provide healing and health benefits.</a:t>
            </a:r>
          </a:p>
          <a:p>
            <a:pPr algn="just"/>
            <a:endParaRPr lang="en-ZA" b="0" dirty="0" smtClean="0"/>
          </a:p>
          <a:p>
            <a:pPr algn="just"/>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31</a:t>
            </a:fld>
            <a:endParaRPr lang="en-ZA"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8 – GOATS HAIR</a:t>
            </a:r>
            <a:endParaRPr lang="en-ZA" dirty="0"/>
          </a:p>
        </p:txBody>
      </p:sp>
      <p:sp>
        <p:nvSpPr>
          <p:cNvPr id="3" name="Content Placeholder 2"/>
          <p:cNvSpPr>
            <a:spLocks noGrp="1"/>
          </p:cNvSpPr>
          <p:nvPr>
            <p:ph idx="1"/>
          </p:nvPr>
        </p:nvSpPr>
        <p:spPr/>
        <p:txBody>
          <a:bodyPr>
            <a:noAutofit/>
          </a:bodyPr>
          <a:lstStyle/>
          <a:p>
            <a:pPr algn="just">
              <a:lnSpc>
                <a:spcPts val="2300"/>
              </a:lnSpc>
            </a:pPr>
            <a:r>
              <a:rPr lang="en-ZA" b="0" dirty="0" smtClean="0"/>
              <a:t>How does goat’s hair tie-in? In Hebrew, </a:t>
            </a:r>
            <a:r>
              <a:rPr lang="en-ZA" b="0" dirty="0" err="1" smtClean="0"/>
              <a:t>goat‟s</a:t>
            </a:r>
            <a:r>
              <a:rPr lang="en-ZA" b="0" dirty="0" smtClean="0"/>
              <a:t> hair here also has the </a:t>
            </a:r>
            <a:r>
              <a:rPr lang="en-ZA" b="0" dirty="0" err="1" smtClean="0"/>
              <a:t>vav</a:t>
            </a:r>
            <a:r>
              <a:rPr lang="en-ZA" b="0" dirty="0" smtClean="0"/>
              <a:t> to denote “</a:t>
            </a:r>
            <a:r>
              <a:rPr lang="en-ZA" b="0" i="1" dirty="0" smtClean="0"/>
              <a:t>and</a:t>
            </a:r>
            <a:r>
              <a:rPr lang="en-ZA" b="0" dirty="0" smtClean="0"/>
              <a:t>”. So it is spelled </a:t>
            </a:r>
            <a:r>
              <a:rPr lang="en-ZA" b="0" dirty="0" err="1" smtClean="0"/>
              <a:t>vav-ayin-tzadee-yud</a:t>
            </a:r>
            <a:r>
              <a:rPr lang="en-ZA" b="0" dirty="0" smtClean="0"/>
              <a:t> and is pronounced </a:t>
            </a:r>
            <a:r>
              <a:rPr lang="en-ZA" b="0" i="1" dirty="0" smtClean="0"/>
              <a:t>“</a:t>
            </a:r>
            <a:r>
              <a:rPr lang="en-ZA" b="0" i="1" dirty="0" err="1" smtClean="0"/>
              <a:t>v’eitzy</a:t>
            </a:r>
            <a:r>
              <a:rPr lang="en-ZA" b="0" i="1" dirty="0" smtClean="0"/>
              <a:t>”. </a:t>
            </a:r>
            <a:r>
              <a:rPr lang="en-ZA" b="0" dirty="0" smtClean="0"/>
              <a:t>It is </a:t>
            </a:r>
            <a:r>
              <a:rPr lang="en-ZA" b="0" dirty="0" err="1" smtClean="0"/>
              <a:t>Strong‟s</a:t>
            </a:r>
            <a:r>
              <a:rPr lang="en-ZA" b="0" dirty="0" smtClean="0"/>
              <a:t> #5795 and is a “</a:t>
            </a:r>
            <a:r>
              <a:rPr lang="en-ZA" b="0" i="1" dirty="0" smtClean="0"/>
              <a:t>long-haired female goat”.</a:t>
            </a:r>
            <a:r>
              <a:rPr lang="en-ZA" b="0" dirty="0" smtClean="0"/>
              <a:t> “</a:t>
            </a:r>
            <a:r>
              <a:rPr lang="en-ZA" b="0" i="1" dirty="0" err="1" smtClean="0"/>
              <a:t>Eitzy</a:t>
            </a:r>
            <a:r>
              <a:rPr lang="en-ZA" b="0" dirty="0" smtClean="0"/>
              <a:t>” is from the root word </a:t>
            </a:r>
            <a:r>
              <a:rPr lang="en-ZA" b="0" dirty="0" err="1" smtClean="0"/>
              <a:t>azaz</a:t>
            </a:r>
            <a:r>
              <a:rPr lang="en-ZA" b="0" dirty="0" smtClean="0"/>
              <a:t>, meaning “</a:t>
            </a:r>
            <a:r>
              <a:rPr lang="en-ZA" b="0" i="1" dirty="0" smtClean="0"/>
              <a:t>to be strong” </a:t>
            </a:r>
            <a:r>
              <a:rPr lang="en-ZA" b="0" dirty="0" smtClean="0"/>
              <a:t>or “</a:t>
            </a:r>
            <a:r>
              <a:rPr lang="en-ZA" b="0" i="1" dirty="0" smtClean="0"/>
              <a:t>prevail”</a:t>
            </a:r>
            <a:r>
              <a:rPr lang="en-ZA" b="0" dirty="0" smtClean="0"/>
              <a:t>. </a:t>
            </a:r>
          </a:p>
          <a:p>
            <a:pPr algn="just">
              <a:lnSpc>
                <a:spcPts val="2300"/>
              </a:lnSpc>
            </a:pPr>
            <a:r>
              <a:rPr lang="en-ZA" b="0" dirty="0" smtClean="0"/>
              <a:t>As </a:t>
            </a:r>
            <a:r>
              <a:rPr lang="en-ZA" b="0" dirty="0" err="1" smtClean="0"/>
              <a:t>vav</a:t>
            </a:r>
            <a:r>
              <a:rPr lang="en-ZA" b="0" dirty="0" smtClean="0"/>
              <a:t> means “</a:t>
            </a:r>
            <a:r>
              <a:rPr lang="en-ZA" b="0" i="1" dirty="0" smtClean="0"/>
              <a:t>pillar”</a:t>
            </a:r>
            <a:r>
              <a:rPr lang="en-ZA" b="0" dirty="0" smtClean="0"/>
              <a:t>, </a:t>
            </a:r>
            <a:r>
              <a:rPr lang="en-ZA" b="0" dirty="0" err="1" smtClean="0"/>
              <a:t>ayin</a:t>
            </a:r>
            <a:r>
              <a:rPr lang="en-ZA" b="0" dirty="0" smtClean="0"/>
              <a:t> is eye, </a:t>
            </a:r>
            <a:r>
              <a:rPr lang="en-ZA" b="0" dirty="0" err="1" smtClean="0"/>
              <a:t>tzadee</a:t>
            </a:r>
            <a:r>
              <a:rPr lang="en-ZA" b="0" dirty="0" smtClean="0"/>
              <a:t> means righteous and </a:t>
            </a:r>
            <a:r>
              <a:rPr lang="en-ZA" b="0" dirty="0" err="1" smtClean="0"/>
              <a:t>yud</a:t>
            </a:r>
            <a:r>
              <a:rPr lang="en-ZA" b="0" dirty="0" smtClean="0"/>
              <a:t> means hand. “</a:t>
            </a:r>
            <a:r>
              <a:rPr lang="en-ZA" b="0" i="1" dirty="0" smtClean="0"/>
              <a:t>Our Strong Tower, or Pillar (</a:t>
            </a:r>
            <a:r>
              <a:rPr lang="he-IL" b="0" i="1" dirty="0" smtClean="0"/>
              <a:t>יהושע</a:t>
            </a:r>
            <a:r>
              <a:rPr lang="en-ZA" b="0" i="1" dirty="0" smtClean="0"/>
              <a:t>) is our Righteousness and the Mighty Right Hand”. </a:t>
            </a:r>
          </a:p>
          <a:p>
            <a:pPr algn="just">
              <a:lnSpc>
                <a:spcPts val="2300"/>
              </a:lnSpc>
            </a:pPr>
            <a:r>
              <a:rPr lang="en-ZA" b="0" dirty="0" smtClean="0"/>
              <a:t>Goats’ hair is very strong stuff. It has been used throughout history, including today, for tents. In the sun, its weave relaxes to let even the smallest breezes through for cooling. In the rain, it swells to close-off the weave to keep moisture out. </a:t>
            </a:r>
          </a:p>
          <a:p>
            <a:pPr algn="just">
              <a:lnSpc>
                <a:spcPts val="2300"/>
              </a:lnSpc>
            </a:pPr>
            <a:r>
              <a:rPr lang="en-ZA" i="1" dirty="0" smtClean="0">
                <a:solidFill>
                  <a:srgbClr val="C00000"/>
                </a:solidFill>
              </a:rPr>
              <a:t>Note</a:t>
            </a:r>
            <a:r>
              <a:rPr lang="en-ZA" b="0" dirty="0" smtClean="0">
                <a:solidFill>
                  <a:srgbClr val="C00000"/>
                </a:solidFill>
              </a:rPr>
              <a:t>: It is used for the curtains to cover </a:t>
            </a:r>
            <a:r>
              <a:rPr lang="he-IL" b="0" dirty="0" smtClean="0">
                <a:solidFill>
                  <a:srgbClr val="C00000"/>
                </a:solidFill>
              </a:rPr>
              <a:t>יהוה</a:t>
            </a:r>
            <a:r>
              <a:rPr lang="en-ZA" b="0" dirty="0" smtClean="0">
                <a:solidFill>
                  <a:srgbClr val="C00000"/>
                </a:solidFill>
              </a:rPr>
              <a:t>‘‟s Dwelling Place and  that it is a goat that is the sin offering. </a:t>
            </a:r>
          </a:p>
          <a:p>
            <a:pPr algn="just">
              <a:lnSpc>
                <a:spcPts val="2300"/>
              </a:lnSpc>
            </a:pPr>
            <a:r>
              <a:rPr lang="en-ZA" b="0" dirty="0" smtClean="0"/>
              <a:t>The numeric value of </a:t>
            </a:r>
            <a:r>
              <a:rPr lang="en-ZA" b="0" dirty="0" err="1" smtClean="0"/>
              <a:t>eitzy</a:t>
            </a:r>
            <a:r>
              <a:rPr lang="en-ZA" b="0" dirty="0" smtClean="0"/>
              <a:t> is 176, which equals “</a:t>
            </a:r>
            <a:r>
              <a:rPr lang="en-ZA" b="0" i="1" dirty="0" smtClean="0"/>
              <a:t>v‟ </a:t>
            </a:r>
            <a:r>
              <a:rPr lang="en-ZA" b="0" i="1" dirty="0" err="1" smtClean="0"/>
              <a:t>een‟im</a:t>
            </a:r>
            <a:r>
              <a:rPr lang="en-ZA" b="0" dirty="0" smtClean="0"/>
              <a:t>” or </a:t>
            </a:r>
            <a:r>
              <a:rPr lang="en-ZA" b="0" i="1" dirty="0" smtClean="0"/>
              <a:t>“He made them wander</a:t>
            </a:r>
            <a:r>
              <a:rPr lang="en-ZA" b="0" dirty="0" smtClean="0"/>
              <a:t>” and “</a:t>
            </a:r>
            <a:r>
              <a:rPr lang="en-ZA" b="0" i="1" dirty="0" err="1" smtClean="0"/>
              <a:t>v‟atz</a:t>
            </a:r>
            <a:r>
              <a:rPr lang="en-ZA" b="0" i="1" dirty="0" smtClean="0"/>
              <a:t> </a:t>
            </a:r>
            <a:r>
              <a:rPr lang="en-ZA" b="0" i="1" dirty="0" err="1" smtClean="0"/>
              <a:t>alem</a:t>
            </a:r>
            <a:r>
              <a:rPr lang="en-ZA" b="0" i="1" dirty="0" smtClean="0"/>
              <a:t>”, “He delivered them</a:t>
            </a:r>
            <a:r>
              <a:rPr lang="en-ZA" b="0" dirty="0" smtClean="0"/>
              <a:t>”.</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32</a:t>
            </a:fld>
            <a:endParaRPr lang="en-ZA"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9 – RAMS SKIN DYED RED</a:t>
            </a:r>
            <a:endParaRPr lang="en-ZA" dirty="0"/>
          </a:p>
        </p:txBody>
      </p:sp>
      <p:sp>
        <p:nvSpPr>
          <p:cNvPr id="3" name="Content Placeholder 2"/>
          <p:cNvSpPr>
            <a:spLocks noGrp="1"/>
          </p:cNvSpPr>
          <p:nvPr>
            <p:ph idx="1"/>
          </p:nvPr>
        </p:nvSpPr>
        <p:spPr/>
        <p:txBody>
          <a:bodyPr>
            <a:normAutofit/>
          </a:bodyPr>
          <a:lstStyle/>
          <a:p>
            <a:pPr algn="just"/>
            <a:r>
              <a:rPr lang="en-ZA" b="0" dirty="0" smtClean="0"/>
              <a:t>These rams’ skins were to be used as a covering over the goats hair curtains. </a:t>
            </a:r>
          </a:p>
          <a:p>
            <a:pPr algn="just"/>
            <a:r>
              <a:rPr lang="en-ZA" b="0" dirty="0" smtClean="0"/>
              <a:t>The word for </a:t>
            </a:r>
            <a:r>
              <a:rPr lang="en-ZA" b="0" i="1" dirty="0" smtClean="0"/>
              <a:t>“ram” </a:t>
            </a:r>
            <a:r>
              <a:rPr lang="en-ZA" b="0" dirty="0" smtClean="0"/>
              <a:t>in the Hebrew is </a:t>
            </a:r>
            <a:r>
              <a:rPr lang="en-ZA" b="0" i="1" dirty="0" smtClean="0"/>
              <a:t>“</a:t>
            </a:r>
            <a:r>
              <a:rPr lang="en-ZA" b="0" i="1" dirty="0" err="1" smtClean="0"/>
              <a:t>ahyil</a:t>
            </a:r>
            <a:r>
              <a:rPr lang="en-ZA" b="0" i="1" dirty="0" smtClean="0"/>
              <a:t>” </a:t>
            </a:r>
            <a:r>
              <a:rPr lang="en-ZA" b="0" dirty="0" smtClean="0"/>
              <a:t>and also means </a:t>
            </a:r>
            <a:r>
              <a:rPr lang="en-ZA" b="0" i="1" dirty="0" smtClean="0"/>
              <a:t>“doorpost” </a:t>
            </a:r>
            <a:r>
              <a:rPr lang="en-ZA" b="0" dirty="0" smtClean="0"/>
              <a:t>and </a:t>
            </a:r>
            <a:r>
              <a:rPr lang="en-ZA" b="0" i="1" dirty="0" smtClean="0"/>
              <a:t>“mighty, upright tree”, </a:t>
            </a:r>
            <a:r>
              <a:rPr lang="en-ZA" b="0" dirty="0" smtClean="0"/>
              <a:t>here, these are dyed red.</a:t>
            </a:r>
          </a:p>
          <a:p>
            <a:pPr algn="just"/>
            <a:r>
              <a:rPr lang="en-ZA" b="0" dirty="0" smtClean="0"/>
              <a:t>The Hebrew word for “</a:t>
            </a:r>
            <a:r>
              <a:rPr lang="en-ZA" b="0" i="1" dirty="0" smtClean="0"/>
              <a:t>red” </a:t>
            </a:r>
            <a:r>
              <a:rPr lang="en-ZA" b="0" dirty="0" smtClean="0"/>
              <a:t>used here is “</a:t>
            </a:r>
            <a:r>
              <a:rPr lang="en-ZA" b="0" i="1" dirty="0" err="1" smtClean="0"/>
              <a:t>adam</a:t>
            </a:r>
            <a:r>
              <a:rPr lang="en-ZA" b="0" i="1" dirty="0" smtClean="0"/>
              <a:t>”</a:t>
            </a:r>
            <a:r>
              <a:rPr lang="en-ZA" b="0" dirty="0" smtClean="0"/>
              <a:t>; which, in addition to “</a:t>
            </a:r>
            <a:r>
              <a:rPr lang="en-ZA" b="0" i="1" dirty="0" smtClean="0"/>
              <a:t>man”</a:t>
            </a:r>
            <a:r>
              <a:rPr lang="en-ZA" b="0" dirty="0" smtClean="0"/>
              <a:t>, means to be “</a:t>
            </a:r>
            <a:r>
              <a:rPr lang="en-ZA" b="0" i="1" dirty="0" smtClean="0"/>
              <a:t>red” or “ruddy</a:t>
            </a:r>
            <a:r>
              <a:rPr lang="en-ZA" b="0" dirty="0" smtClean="0"/>
              <a:t>”. The ground or soil is called “</a:t>
            </a:r>
            <a:r>
              <a:rPr lang="en-ZA" b="0" i="1" dirty="0" err="1" smtClean="0"/>
              <a:t>adamah</a:t>
            </a:r>
            <a:r>
              <a:rPr lang="en-ZA" b="0" dirty="0" smtClean="0"/>
              <a:t>”. </a:t>
            </a:r>
          </a:p>
          <a:p>
            <a:pPr algn="just"/>
            <a:r>
              <a:rPr lang="en-ZA" b="0" dirty="0" smtClean="0"/>
              <a:t>The numeric value of “</a:t>
            </a:r>
            <a:r>
              <a:rPr lang="en-ZA" b="0" i="1" dirty="0" smtClean="0"/>
              <a:t>ram” or “</a:t>
            </a:r>
            <a:r>
              <a:rPr lang="en-ZA" b="0" i="1" dirty="0" err="1" smtClean="0"/>
              <a:t>ahyil</a:t>
            </a:r>
            <a:r>
              <a:rPr lang="en-ZA" b="0" dirty="0" smtClean="0"/>
              <a:t>” (aleph-</a:t>
            </a:r>
            <a:r>
              <a:rPr lang="en-ZA" b="0" dirty="0" err="1" smtClean="0"/>
              <a:t>yud</a:t>
            </a:r>
            <a:r>
              <a:rPr lang="en-ZA" b="0" dirty="0" smtClean="0"/>
              <a:t>-lamed) is 41, which equals “</a:t>
            </a:r>
            <a:r>
              <a:rPr lang="en-ZA" b="0" i="1" dirty="0" smtClean="0"/>
              <a:t>tent”</a:t>
            </a:r>
            <a:r>
              <a:rPr lang="en-ZA" b="0" dirty="0" smtClean="0"/>
              <a:t>. The value of “</a:t>
            </a:r>
            <a:r>
              <a:rPr lang="en-ZA" b="0" i="1" dirty="0" err="1" smtClean="0"/>
              <a:t>adam</a:t>
            </a:r>
            <a:r>
              <a:rPr lang="en-ZA" b="0" i="1" dirty="0" smtClean="0"/>
              <a:t>”</a:t>
            </a:r>
            <a:r>
              <a:rPr lang="en-ZA" b="0" dirty="0" smtClean="0"/>
              <a:t> (aleph-</a:t>
            </a:r>
            <a:r>
              <a:rPr lang="en-ZA" b="0" dirty="0" err="1" smtClean="0"/>
              <a:t>dalet</a:t>
            </a:r>
            <a:r>
              <a:rPr lang="en-ZA" b="0" dirty="0" smtClean="0"/>
              <a:t>-</a:t>
            </a:r>
            <a:r>
              <a:rPr lang="en-ZA" b="0" dirty="0" err="1" smtClean="0"/>
              <a:t>mem</a:t>
            </a:r>
            <a:r>
              <a:rPr lang="en-ZA" b="0" dirty="0" smtClean="0"/>
              <a:t>) is 44, which equals “</a:t>
            </a:r>
            <a:r>
              <a:rPr lang="en-ZA" b="0" i="1" dirty="0" err="1" smtClean="0"/>
              <a:t>b‟ohel</a:t>
            </a:r>
            <a:r>
              <a:rPr lang="en-ZA" b="0" i="1" dirty="0" smtClean="0"/>
              <a:t> aw” </a:t>
            </a:r>
            <a:r>
              <a:rPr lang="en-ZA" b="0" dirty="0" smtClean="0"/>
              <a:t>or “</a:t>
            </a:r>
            <a:r>
              <a:rPr lang="en-ZA" b="0" i="1" dirty="0" smtClean="0"/>
              <a:t>in his tent”</a:t>
            </a:r>
            <a:r>
              <a:rPr lang="en-ZA" b="0" dirty="0" smtClean="0"/>
              <a:t> and “</a:t>
            </a:r>
            <a:r>
              <a:rPr lang="en-ZA" b="0" i="1" dirty="0" smtClean="0"/>
              <a:t>dam”</a:t>
            </a:r>
            <a:r>
              <a:rPr lang="en-ZA" b="0" dirty="0" smtClean="0"/>
              <a:t> or “</a:t>
            </a:r>
            <a:r>
              <a:rPr lang="en-ZA" b="0" i="1" dirty="0" smtClean="0"/>
              <a:t>blood”</a:t>
            </a:r>
            <a:r>
              <a:rPr lang="en-ZA" b="0" dirty="0" smtClean="0"/>
              <a:t>. </a:t>
            </a:r>
          </a:p>
          <a:p>
            <a:pPr algn="just"/>
            <a:r>
              <a:rPr lang="en-ZA" b="0" i="1" dirty="0" smtClean="0">
                <a:solidFill>
                  <a:srgbClr val="C00000"/>
                </a:solidFill>
              </a:rPr>
              <a:t>What we get with the “goat hair”, we see that </a:t>
            </a:r>
            <a:r>
              <a:rPr lang="en-ZA" b="0" i="1" dirty="0" err="1" smtClean="0">
                <a:solidFill>
                  <a:srgbClr val="C00000"/>
                </a:solidFill>
              </a:rPr>
              <a:t>it‟s</a:t>
            </a:r>
            <a:r>
              <a:rPr lang="en-ZA" b="0" i="1" dirty="0" smtClean="0">
                <a:solidFill>
                  <a:srgbClr val="C00000"/>
                </a:solidFill>
              </a:rPr>
              <a:t> the sin offering that allows “</a:t>
            </a:r>
            <a:r>
              <a:rPr lang="en-ZA" b="0" i="1" dirty="0" err="1" smtClean="0">
                <a:solidFill>
                  <a:srgbClr val="C00000"/>
                </a:solidFill>
              </a:rPr>
              <a:t>adam</a:t>
            </a:r>
            <a:r>
              <a:rPr lang="en-ZA" b="0" i="1" dirty="0" smtClean="0">
                <a:solidFill>
                  <a:srgbClr val="C00000"/>
                </a:solidFill>
              </a:rPr>
              <a:t>”, or man, to enter into the Dwelling Place of Elohim.</a:t>
            </a:r>
            <a:endParaRPr lang="en-ZA" b="0" i="1" dirty="0">
              <a:solidFill>
                <a:srgbClr val="C00000"/>
              </a:solidFill>
            </a:endParaRP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33</a:t>
            </a:fld>
            <a:endParaRPr lang="en-ZA"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10 – FINE LEATHER</a:t>
            </a:r>
            <a:endParaRPr lang="en-ZA" dirty="0"/>
          </a:p>
        </p:txBody>
      </p:sp>
      <p:sp>
        <p:nvSpPr>
          <p:cNvPr id="3" name="Content Placeholder 2"/>
          <p:cNvSpPr>
            <a:spLocks noGrp="1"/>
          </p:cNvSpPr>
          <p:nvPr>
            <p:ph idx="1"/>
          </p:nvPr>
        </p:nvSpPr>
        <p:spPr/>
        <p:txBody>
          <a:bodyPr>
            <a:noAutofit/>
          </a:bodyPr>
          <a:lstStyle/>
          <a:p>
            <a:pPr algn="just">
              <a:lnSpc>
                <a:spcPts val="2100"/>
              </a:lnSpc>
            </a:pPr>
            <a:r>
              <a:rPr lang="en-ZA" b="0" dirty="0" smtClean="0"/>
              <a:t>Depending on the translation, or version, we read, we’ll see different words here. The ISR Scriptures simply says </a:t>
            </a:r>
            <a:r>
              <a:rPr lang="en-ZA" b="0" i="1" dirty="0" smtClean="0"/>
              <a:t>“fine leather</a:t>
            </a:r>
            <a:r>
              <a:rPr lang="en-ZA" b="0" dirty="0" smtClean="0"/>
              <a:t>”. The Hebrew word here is “</a:t>
            </a:r>
            <a:r>
              <a:rPr lang="en-ZA" b="0" i="1" dirty="0" err="1" smtClean="0"/>
              <a:t>tachash</a:t>
            </a:r>
            <a:r>
              <a:rPr lang="en-ZA" b="0" dirty="0" smtClean="0"/>
              <a:t>” and always appears with “</a:t>
            </a:r>
            <a:r>
              <a:rPr lang="en-ZA" b="0" i="1" dirty="0" err="1" smtClean="0"/>
              <a:t>owr</a:t>
            </a:r>
            <a:r>
              <a:rPr lang="en-ZA" b="0" i="1" dirty="0" smtClean="0"/>
              <a:t>”</a:t>
            </a:r>
            <a:r>
              <a:rPr lang="en-ZA" b="0" dirty="0" smtClean="0"/>
              <a:t> which is “</a:t>
            </a:r>
            <a:r>
              <a:rPr lang="en-ZA" b="0" i="1" dirty="0" smtClean="0"/>
              <a:t>hide” or “skin</a:t>
            </a:r>
            <a:r>
              <a:rPr lang="en-ZA" b="0" dirty="0" smtClean="0"/>
              <a:t>”. Now the origin of the word “</a:t>
            </a:r>
            <a:r>
              <a:rPr lang="en-ZA" b="0" i="1" dirty="0" err="1" smtClean="0"/>
              <a:t>tachash</a:t>
            </a:r>
            <a:r>
              <a:rPr lang="en-ZA" b="0" dirty="0" smtClean="0"/>
              <a:t>” is rather obscure, but apparently Egyptian. </a:t>
            </a:r>
          </a:p>
          <a:p>
            <a:pPr algn="just">
              <a:lnSpc>
                <a:spcPts val="2100"/>
              </a:lnSpc>
            </a:pPr>
            <a:r>
              <a:rPr lang="en-ZA" b="0" dirty="0" smtClean="0"/>
              <a:t>Some Scripture versions translate it as “</a:t>
            </a:r>
            <a:r>
              <a:rPr lang="en-ZA" b="0" i="1" dirty="0" smtClean="0"/>
              <a:t>badger”</a:t>
            </a:r>
            <a:r>
              <a:rPr lang="en-ZA" b="0" dirty="0" smtClean="0"/>
              <a:t>. Gesenius‟ Hebrew-Chaldee Lexicon, Brown – Driver – Briggs and Talmudic references, all point to “</a:t>
            </a:r>
            <a:r>
              <a:rPr lang="en-ZA" b="0" i="1" dirty="0" smtClean="0"/>
              <a:t>dolphin” or “seal” </a:t>
            </a:r>
            <a:r>
              <a:rPr lang="en-ZA" b="0" dirty="0" smtClean="0"/>
              <a:t>skin. These were both common at that time in Egypt and they were used in the making of shoes; especially fine women’s shoes. Since these animals inhabit the water, their hides are “</a:t>
            </a:r>
            <a:r>
              <a:rPr lang="en-ZA" b="0" i="1" dirty="0" smtClean="0"/>
              <a:t>water proof”</a:t>
            </a:r>
            <a:r>
              <a:rPr lang="en-ZA" b="0" dirty="0" smtClean="0"/>
              <a:t> and would make an excellent outer layer of protection from the weather. </a:t>
            </a:r>
          </a:p>
          <a:p>
            <a:pPr algn="just">
              <a:lnSpc>
                <a:spcPts val="2100"/>
              </a:lnSpc>
            </a:pPr>
            <a:r>
              <a:rPr lang="en-ZA" b="0" dirty="0" smtClean="0"/>
              <a:t>“</a:t>
            </a:r>
            <a:r>
              <a:rPr lang="en-ZA" b="0" i="1" dirty="0" err="1" smtClean="0"/>
              <a:t>tachash</a:t>
            </a:r>
            <a:r>
              <a:rPr lang="en-ZA" b="0" i="1" dirty="0" smtClean="0"/>
              <a:t>” </a:t>
            </a:r>
            <a:r>
              <a:rPr lang="en-ZA" b="0" dirty="0" smtClean="0"/>
              <a:t>is spelled </a:t>
            </a:r>
            <a:r>
              <a:rPr lang="en-ZA" b="0" dirty="0" err="1" smtClean="0"/>
              <a:t>tav</a:t>
            </a:r>
            <a:r>
              <a:rPr lang="en-ZA" b="0" dirty="0" smtClean="0"/>
              <a:t>-</a:t>
            </a:r>
            <a:r>
              <a:rPr lang="en-ZA" b="0" dirty="0" err="1" smtClean="0"/>
              <a:t>chet</a:t>
            </a:r>
            <a:r>
              <a:rPr lang="en-ZA" b="0" dirty="0" smtClean="0"/>
              <a:t>-shin. </a:t>
            </a:r>
            <a:r>
              <a:rPr lang="en-ZA" b="0" dirty="0" err="1" smtClean="0"/>
              <a:t>Tav</a:t>
            </a:r>
            <a:r>
              <a:rPr lang="en-ZA" b="0" dirty="0" smtClean="0"/>
              <a:t> is sign, </a:t>
            </a:r>
            <a:r>
              <a:rPr lang="en-ZA" b="0" dirty="0" err="1" smtClean="0"/>
              <a:t>chet</a:t>
            </a:r>
            <a:r>
              <a:rPr lang="en-ZA" b="0" dirty="0" smtClean="0"/>
              <a:t> means fear and shin is El </a:t>
            </a:r>
            <a:r>
              <a:rPr lang="en-ZA" b="0" dirty="0" err="1" smtClean="0"/>
              <a:t>Shaddai</a:t>
            </a:r>
            <a:r>
              <a:rPr lang="en-ZA" b="0" dirty="0" smtClean="0"/>
              <a:t>. So this outer covering for the Tabernacle is a “</a:t>
            </a:r>
            <a:r>
              <a:rPr lang="en-ZA" b="0" i="1" dirty="0" smtClean="0"/>
              <a:t>sign of those who fear El </a:t>
            </a:r>
            <a:r>
              <a:rPr lang="en-ZA" b="0" i="1" dirty="0" err="1" smtClean="0"/>
              <a:t>Shaddai</a:t>
            </a:r>
            <a:r>
              <a:rPr lang="en-ZA" b="0" i="1" dirty="0" smtClean="0"/>
              <a:t>”. </a:t>
            </a:r>
          </a:p>
          <a:p>
            <a:pPr algn="just">
              <a:lnSpc>
                <a:spcPts val="2100"/>
              </a:lnSpc>
            </a:pPr>
            <a:r>
              <a:rPr lang="en-ZA" b="0" dirty="0" smtClean="0"/>
              <a:t>The numeric value of “</a:t>
            </a:r>
            <a:r>
              <a:rPr lang="en-ZA" b="0" i="1" dirty="0" err="1" smtClean="0"/>
              <a:t>tachash</a:t>
            </a:r>
            <a:r>
              <a:rPr lang="en-ZA" b="0" i="1" dirty="0" smtClean="0"/>
              <a:t>”</a:t>
            </a:r>
            <a:r>
              <a:rPr lang="en-ZA" b="0" dirty="0" smtClean="0"/>
              <a:t> is 708, which equals “</a:t>
            </a:r>
            <a:r>
              <a:rPr lang="en-ZA" b="0" i="1" dirty="0" err="1" smtClean="0"/>
              <a:t>toshav</a:t>
            </a:r>
            <a:r>
              <a:rPr lang="en-ZA" b="0" i="1" dirty="0" smtClean="0"/>
              <a:t>” </a:t>
            </a:r>
            <a:r>
              <a:rPr lang="en-ZA" b="0" dirty="0" smtClean="0"/>
              <a:t>or “</a:t>
            </a:r>
            <a:r>
              <a:rPr lang="en-ZA" b="0" i="1" dirty="0" smtClean="0"/>
              <a:t>sojourner</a:t>
            </a:r>
            <a:r>
              <a:rPr lang="en-ZA" b="0" dirty="0" smtClean="0"/>
              <a:t>” and “</a:t>
            </a:r>
            <a:r>
              <a:rPr lang="en-ZA" b="0" i="1" dirty="0" err="1" smtClean="0"/>
              <a:t>teshuvah</a:t>
            </a:r>
            <a:r>
              <a:rPr lang="en-ZA" b="0" i="1" dirty="0" smtClean="0"/>
              <a:t>” or “repent and return”</a:t>
            </a:r>
            <a:r>
              <a:rPr lang="en-ZA" b="0" dirty="0" smtClean="0"/>
              <a:t> and </a:t>
            </a:r>
            <a:r>
              <a:rPr lang="en-ZA" b="0" i="1" dirty="0" smtClean="0"/>
              <a:t>“</a:t>
            </a:r>
            <a:r>
              <a:rPr lang="en-ZA" b="0" i="1" dirty="0" err="1" smtClean="0"/>
              <a:t>tesh‟avoo</a:t>
            </a:r>
            <a:r>
              <a:rPr lang="en-ZA" b="0" i="1" dirty="0" smtClean="0"/>
              <a:t>”, “you shall abide</a:t>
            </a:r>
            <a:r>
              <a:rPr lang="en-ZA" b="0" dirty="0" smtClean="0"/>
              <a:t>”.</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34</a:t>
            </a:fld>
            <a:endParaRPr lang="en-ZA"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11 ITEM – SHITTIM WOOD</a:t>
            </a:r>
            <a:endParaRPr lang="en-ZA" dirty="0"/>
          </a:p>
        </p:txBody>
      </p:sp>
      <p:sp>
        <p:nvSpPr>
          <p:cNvPr id="3" name="Content Placeholder 2"/>
          <p:cNvSpPr>
            <a:spLocks noGrp="1"/>
          </p:cNvSpPr>
          <p:nvPr>
            <p:ph idx="1"/>
          </p:nvPr>
        </p:nvSpPr>
        <p:spPr/>
        <p:txBody>
          <a:bodyPr>
            <a:noAutofit/>
          </a:bodyPr>
          <a:lstStyle/>
          <a:p>
            <a:pPr algn="just">
              <a:lnSpc>
                <a:spcPts val="2400"/>
              </a:lnSpc>
            </a:pPr>
            <a:r>
              <a:rPr lang="en-ZA" b="0" dirty="0" smtClean="0"/>
              <a:t>Some translations use </a:t>
            </a:r>
            <a:r>
              <a:rPr lang="en-ZA" b="0" i="1" dirty="0" smtClean="0"/>
              <a:t>“acacia wood” </a:t>
            </a:r>
            <a:r>
              <a:rPr lang="en-ZA" b="0" dirty="0" smtClean="0"/>
              <a:t>here. Now, acacia is another word for “</a:t>
            </a:r>
            <a:r>
              <a:rPr lang="en-ZA" b="0" i="1" dirty="0" smtClean="0"/>
              <a:t>mimosa tree”</a:t>
            </a:r>
            <a:r>
              <a:rPr lang="en-ZA" b="0" dirty="0" smtClean="0"/>
              <a:t>, which is a more common term. They are quite large and the wood from them would make some fairly substantial boards. But, the Middle Eastern variety, called </a:t>
            </a:r>
            <a:r>
              <a:rPr lang="en-ZA" b="0" dirty="0" err="1" smtClean="0"/>
              <a:t>shitta</a:t>
            </a:r>
            <a:r>
              <a:rPr lang="en-ZA" b="0" dirty="0" smtClean="0"/>
              <a:t> or </a:t>
            </a:r>
            <a:r>
              <a:rPr lang="en-ZA" b="0" dirty="0" err="1" smtClean="0"/>
              <a:t>shittim</a:t>
            </a:r>
            <a:r>
              <a:rPr lang="en-ZA" b="0" dirty="0" smtClean="0"/>
              <a:t> (plural) is quite different. It is small, gnarly and all twisted looking. In order to make boards from these for the Tabernacle, the ark, table, etc., these </a:t>
            </a:r>
            <a:r>
              <a:rPr lang="en-ZA" b="0" i="1" dirty="0" smtClean="0"/>
              <a:t>“sticks” </a:t>
            </a:r>
            <a:r>
              <a:rPr lang="en-ZA" b="0" dirty="0" smtClean="0"/>
              <a:t>would have to be </a:t>
            </a:r>
            <a:r>
              <a:rPr lang="en-ZA" b="0" i="1" dirty="0" smtClean="0"/>
              <a:t>“joined” or “fitted together</a:t>
            </a:r>
            <a:r>
              <a:rPr lang="en-ZA" b="0" dirty="0" smtClean="0"/>
              <a:t> </a:t>
            </a:r>
            <a:r>
              <a:rPr lang="en-ZA" b="0" dirty="0" err="1" smtClean="0"/>
              <a:t>Sha‟ul</a:t>
            </a:r>
            <a:r>
              <a:rPr lang="en-ZA" b="0" dirty="0" smtClean="0"/>
              <a:t> (Paul) said it best in </a:t>
            </a:r>
            <a:r>
              <a:rPr lang="en-ZA" i="1" dirty="0" smtClean="0">
                <a:solidFill>
                  <a:srgbClr val="004821"/>
                </a:solidFill>
              </a:rPr>
              <a:t>Ephesians 2:19-22:</a:t>
            </a:r>
          </a:p>
          <a:p>
            <a:pPr>
              <a:lnSpc>
                <a:spcPts val="2400"/>
              </a:lnSpc>
            </a:pPr>
            <a:r>
              <a:rPr lang="en-ZA" b="0" i="1" dirty="0" smtClean="0">
                <a:solidFill>
                  <a:srgbClr val="004821"/>
                </a:solidFill>
              </a:rPr>
              <a:t>So then you are no longer strangers and foreigners, but fellow citizens with the set-apart ones and members of the household of Elohim, having been built upon the foundation of the emissaries and prophets, </a:t>
            </a:r>
            <a:r>
              <a:rPr lang="he-IL" b="0" i="1" dirty="0" smtClean="0">
                <a:solidFill>
                  <a:srgbClr val="004821"/>
                </a:solidFill>
              </a:rPr>
              <a:t>יהושע</a:t>
            </a:r>
            <a:r>
              <a:rPr lang="en-ZA" b="0" i="1" dirty="0" smtClean="0">
                <a:solidFill>
                  <a:srgbClr val="004821"/>
                </a:solidFill>
              </a:rPr>
              <a:t> Messiah Himself being chief corner-stone, in whom all the building, being joined together, grows into a set-apart Dwelling Place in </a:t>
            </a:r>
            <a:r>
              <a:rPr lang="he-IL" b="0" i="1" dirty="0" smtClean="0">
                <a:solidFill>
                  <a:srgbClr val="004821"/>
                </a:solidFill>
              </a:rPr>
              <a:t>יהוה</a:t>
            </a:r>
            <a:r>
              <a:rPr lang="en-ZA" b="0" i="1" dirty="0" smtClean="0">
                <a:solidFill>
                  <a:srgbClr val="004821"/>
                </a:solidFill>
              </a:rPr>
              <a:t>, in whom you also are being built together into a dwelling of Elohim in the Spirit. </a:t>
            </a:r>
          </a:p>
          <a:p>
            <a:pPr>
              <a:lnSpc>
                <a:spcPts val="2400"/>
              </a:lnSpc>
            </a:pPr>
            <a:endParaRPr lang="en-US"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35</a:t>
            </a:fld>
            <a:endParaRPr lang="en-ZA" dirty="0"/>
          </a:p>
        </p:txBody>
      </p:sp>
      <p:pic>
        <p:nvPicPr>
          <p:cNvPr id="5" name="Picture 4" descr="shittim.jpg"/>
          <p:cNvPicPr>
            <a:picLocks noChangeAspect="1"/>
          </p:cNvPicPr>
          <p:nvPr/>
        </p:nvPicPr>
        <p:blipFill>
          <a:blip r:embed="rId2" cstate="print"/>
          <a:stretch>
            <a:fillRect/>
          </a:stretch>
        </p:blipFill>
        <p:spPr>
          <a:xfrm>
            <a:off x="611560" y="548680"/>
            <a:ext cx="7896877" cy="59226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11 ITEM – SHITTIM WOOD </a:t>
            </a:r>
            <a:r>
              <a:rPr lang="en-ZA" dirty="0" err="1" smtClean="0"/>
              <a:t>con’t</a:t>
            </a:r>
            <a:endParaRPr lang="en-ZA" dirty="0"/>
          </a:p>
        </p:txBody>
      </p:sp>
      <p:sp>
        <p:nvSpPr>
          <p:cNvPr id="3" name="Content Placeholder 2"/>
          <p:cNvSpPr>
            <a:spLocks noGrp="1"/>
          </p:cNvSpPr>
          <p:nvPr>
            <p:ph idx="1"/>
          </p:nvPr>
        </p:nvSpPr>
        <p:spPr/>
        <p:txBody>
          <a:bodyPr>
            <a:noAutofit/>
          </a:bodyPr>
          <a:lstStyle/>
          <a:p>
            <a:pPr algn="just">
              <a:lnSpc>
                <a:spcPts val="2300"/>
              </a:lnSpc>
            </a:pPr>
            <a:r>
              <a:rPr lang="en-ZA" b="0" dirty="0" smtClean="0"/>
              <a:t>This is indeed the perfect picture of </a:t>
            </a:r>
            <a:r>
              <a:rPr lang="he-IL" b="0" dirty="0" smtClean="0"/>
              <a:t>יהוה</a:t>
            </a:r>
            <a:r>
              <a:rPr lang="en-ZA" b="0" dirty="0" smtClean="0"/>
              <a:t>‘s Dwelling Place; whether a Tent made from boards and fabric or the Dwelling Place in heaven. Our mortal bodies are like the “</a:t>
            </a:r>
            <a:r>
              <a:rPr lang="en-ZA" b="0" i="1" dirty="0" smtClean="0"/>
              <a:t>Tent” </a:t>
            </a:r>
            <a:r>
              <a:rPr lang="en-ZA" b="0" dirty="0" smtClean="0"/>
              <a:t>(temporary). As Peter admonished the brethren in </a:t>
            </a:r>
            <a:r>
              <a:rPr lang="en-ZA" i="1" dirty="0" smtClean="0">
                <a:solidFill>
                  <a:srgbClr val="004821"/>
                </a:solidFill>
              </a:rPr>
              <a:t>2 Peter 1:12-14</a:t>
            </a:r>
            <a:r>
              <a:rPr lang="en-ZA" b="0" dirty="0" smtClean="0"/>
              <a:t>, he wrote; </a:t>
            </a:r>
            <a:r>
              <a:rPr lang="en-ZA" b="0" i="1" dirty="0" smtClean="0">
                <a:solidFill>
                  <a:srgbClr val="004821"/>
                </a:solidFill>
              </a:rPr>
              <a:t>And so I intend to remind you of these matters again and again, though you know them and have been established in the present truth. But I think it is right, as long as I am in this tent, to stir you up by a reminder, knowing that the putting off of my tent is soon, even as our Master </a:t>
            </a:r>
            <a:r>
              <a:rPr lang="he-IL" b="0" i="1" dirty="0" smtClean="0">
                <a:solidFill>
                  <a:srgbClr val="004821"/>
                </a:solidFill>
              </a:rPr>
              <a:t>יהושע</a:t>
            </a:r>
            <a:r>
              <a:rPr lang="en-ZA" b="0" i="1" dirty="0" smtClean="0">
                <a:solidFill>
                  <a:srgbClr val="004821"/>
                </a:solidFill>
              </a:rPr>
              <a:t> Messiah made clear to me. </a:t>
            </a:r>
            <a:r>
              <a:rPr lang="en-ZA" b="0" dirty="0" smtClean="0"/>
              <a:t>And, our “</a:t>
            </a:r>
            <a:r>
              <a:rPr lang="en-ZA" b="0" i="1" dirty="0" smtClean="0"/>
              <a:t>changed</a:t>
            </a:r>
            <a:r>
              <a:rPr lang="en-ZA" b="0" dirty="0" smtClean="0"/>
              <a:t>” heavenly bodies (bodies of light) are like the “</a:t>
            </a:r>
            <a:r>
              <a:rPr lang="en-ZA" b="0" i="1" dirty="0" smtClean="0"/>
              <a:t>Dwelling Place in Heaven</a:t>
            </a:r>
            <a:r>
              <a:rPr lang="en-ZA" b="0" dirty="0" smtClean="0"/>
              <a:t>” (representing the eternal). </a:t>
            </a:r>
          </a:p>
          <a:p>
            <a:pPr algn="just">
              <a:lnSpc>
                <a:spcPts val="2300"/>
              </a:lnSpc>
            </a:pPr>
            <a:r>
              <a:rPr lang="en-ZA" b="0" dirty="0" smtClean="0"/>
              <a:t>We are all like “</a:t>
            </a:r>
            <a:r>
              <a:rPr lang="en-ZA" b="0" i="1" dirty="0" err="1" smtClean="0"/>
              <a:t>Shittim</a:t>
            </a:r>
            <a:r>
              <a:rPr lang="en-ZA" b="0" i="1" dirty="0" smtClean="0"/>
              <a:t>”</a:t>
            </a:r>
            <a:r>
              <a:rPr lang="en-ZA" b="0" dirty="0" smtClean="0"/>
              <a:t>. </a:t>
            </a:r>
            <a:r>
              <a:rPr lang="en-ZA" b="0" dirty="0" err="1" smtClean="0"/>
              <a:t>Yehezqel‟s</a:t>
            </a:r>
            <a:r>
              <a:rPr lang="en-ZA" b="0" dirty="0" smtClean="0"/>
              <a:t> two sticks are “</a:t>
            </a:r>
            <a:r>
              <a:rPr lang="en-ZA" b="0" i="1" dirty="0" smtClean="0"/>
              <a:t>little sticks”. </a:t>
            </a:r>
            <a:r>
              <a:rPr lang="en-ZA" b="0" dirty="0" smtClean="0"/>
              <a:t>We’re not much good for anything by ourselves. We have to learn to be community…. to fit together, to live as one people. Living in community with Judah, our brother. That’s the “</a:t>
            </a:r>
            <a:r>
              <a:rPr lang="en-ZA" b="0" i="1" dirty="0" smtClean="0"/>
              <a:t>restoration</a:t>
            </a:r>
            <a:r>
              <a:rPr lang="en-ZA" b="0" dirty="0" smtClean="0"/>
              <a:t>”. </a:t>
            </a:r>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36</a:t>
            </a:fld>
            <a:endParaRPr lang="en-ZA"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11 ITEM – SHITTIM WOOD </a:t>
            </a:r>
            <a:r>
              <a:rPr lang="en-ZA" dirty="0" err="1" smtClean="0"/>
              <a:t>con’t</a:t>
            </a:r>
            <a:endParaRPr lang="en-ZA" dirty="0"/>
          </a:p>
        </p:txBody>
      </p:sp>
      <p:sp>
        <p:nvSpPr>
          <p:cNvPr id="3" name="Content Placeholder 2"/>
          <p:cNvSpPr>
            <a:spLocks noGrp="1"/>
          </p:cNvSpPr>
          <p:nvPr>
            <p:ph idx="1"/>
          </p:nvPr>
        </p:nvSpPr>
        <p:spPr/>
        <p:txBody>
          <a:bodyPr>
            <a:noAutofit/>
          </a:bodyPr>
          <a:lstStyle/>
          <a:p>
            <a:pPr algn="just">
              <a:lnSpc>
                <a:spcPts val="2200"/>
              </a:lnSpc>
            </a:pPr>
            <a:r>
              <a:rPr lang="en-ZA" b="0" dirty="0" smtClean="0"/>
              <a:t>The word “</a:t>
            </a:r>
            <a:r>
              <a:rPr lang="en-ZA" b="0" i="1" dirty="0" smtClean="0"/>
              <a:t>unity”</a:t>
            </a:r>
            <a:r>
              <a:rPr lang="en-ZA" b="0" dirty="0" smtClean="0"/>
              <a:t> is a term people use, who generally want others to conform or compromise to their understanding of things. “</a:t>
            </a:r>
            <a:r>
              <a:rPr lang="en-ZA" b="0" i="1" dirty="0" smtClean="0"/>
              <a:t>unity</a:t>
            </a:r>
            <a:r>
              <a:rPr lang="en-ZA" b="0" dirty="0" smtClean="0"/>
              <a:t>” is not “</a:t>
            </a:r>
            <a:r>
              <a:rPr lang="en-ZA" b="0" i="1" dirty="0" smtClean="0"/>
              <a:t>community</a:t>
            </a:r>
            <a:r>
              <a:rPr lang="en-ZA" b="0" dirty="0" smtClean="0"/>
              <a:t>”. The “</a:t>
            </a:r>
            <a:r>
              <a:rPr lang="en-ZA" b="0" i="1" dirty="0" err="1" smtClean="0"/>
              <a:t>comm</a:t>
            </a:r>
            <a:r>
              <a:rPr lang="en-ZA" b="0" dirty="0" smtClean="0"/>
              <a:t>” is common belief, common </a:t>
            </a:r>
            <a:r>
              <a:rPr lang="en-ZA" b="0" dirty="0" err="1" smtClean="0"/>
              <a:t>halacha</a:t>
            </a:r>
            <a:r>
              <a:rPr lang="en-ZA" b="0" dirty="0" smtClean="0"/>
              <a:t> and common practice. We’re not going to agree on everything; but, we can restore and build a relationship on the things we have in common. We can love </a:t>
            </a:r>
            <a:r>
              <a:rPr lang="he-IL" b="0" dirty="0" smtClean="0"/>
              <a:t>יהוה</a:t>
            </a:r>
            <a:r>
              <a:rPr lang="en-ZA" b="0" dirty="0" smtClean="0"/>
              <a:t>  our Elohim; and in turn, love each other, as we love ourselves. </a:t>
            </a:r>
          </a:p>
          <a:p>
            <a:pPr algn="just">
              <a:lnSpc>
                <a:spcPts val="2200"/>
              </a:lnSpc>
            </a:pPr>
            <a:r>
              <a:rPr lang="en-ZA" b="0" dirty="0" smtClean="0"/>
              <a:t>It’s great to visit, go to conferences, even celebrate (as in </a:t>
            </a:r>
            <a:r>
              <a:rPr lang="en-ZA" b="0" i="1" dirty="0" err="1" smtClean="0"/>
              <a:t>Sukkot</a:t>
            </a:r>
            <a:r>
              <a:rPr lang="en-ZA" b="0" i="1" dirty="0" smtClean="0"/>
              <a:t>) </a:t>
            </a:r>
            <a:r>
              <a:rPr lang="en-ZA" b="0" dirty="0" smtClean="0"/>
              <a:t>with other believers that share some things in common with us. That’s practicing unity and </a:t>
            </a:r>
            <a:r>
              <a:rPr lang="en-ZA" b="0" dirty="0" err="1" smtClean="0"/>
              <a:t>it’‟s</a:t>
            </a:r>
            <a:r>
              <a:rPr lang="en-ZA" b="0" dirty="0" smtClean="0"/>
              <a:t> good. But, community is where you live. And, a community has rules, as in Torah. Those in community look after and protect each other; and, in community, relationships grow and people draw closer. This is the pattern for the restoration of the Kingdom</a:t>
            </a:r>
            <a:r>
              <a:rPr lang="en-ZA" dirty="0" smtClean="0"/>
              <a:t>. </a:t>
            </a:r>
            <a:r>
              <a:rPr lang="en-ZA" i="1" dirty="0" smtClean="0">
                <a:solidFill>
                  <a:srgbClr val="004821"/>
                </a:solidFill>
              </a:rPr>
              <a:t>Acts 5:32 </a:t>
            </a:r>
            <a:r>
              <a:rPr lang="en-ZA" b="0" i="1" dirty="0" smtClean="0">
                <a:solidFill>
                  <a:srgbClr val="004821"/>
                </a:solidFill>
              </a:rPr>
              <a:t>refers to much more than just possessions when it says; And the group of those who believed were of one heart and one being. And no one claimed that any of his possessions was his own, but they had all in common. </a:t>
            </a:r>
            <a:endParaRPr lang="en-ZA" b="0" dirty="0" smtClean="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37</a:t>
            </a:fld>
            <a:endParaRPr lang="en-ZA"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11 ITEM – SHITTIM WOOD </a:t>
            </a:r>
            <a:r>
              <a:rPr lang="en-ZA" dirty="0" err="1" smtClean="0"/>
              <a:t>con’t</a:t>
            </a:r>
            <a:endParaRPr lang="en-ZA" dirty="0"/>
          </a:p>
        </p:txBody>
      </p:sp>
      <p:sp>
        <p:nvSpPr>
          <p:cNvPr id="3" name="Content Placeholder 2"/>
          <p:cNvSpPr>
            <a:spLocks noGrp="1"/>
          </p:cNvSpPr>
          <p:nvPr>
            <p:ph idx="1"/>
          </p:nvPr>
        </p:nvSpPr>
        <p:spPr>
          <a:xfrm>
            <a:off x="323528" y="1600200"/>
            <a:ext cx="8496944" cy="5257800"/>
          </a:xfrm>
        </p:spPr>
        <p:txBody>
          <a:bodyPr>
            <a:noAutofit/>
          </a:bodyPr>
          <a:lstStyle/>
          <a:p>
            <a:pPr algn="just">
              <a:lnSpc>
                <a:spcPts val="2100"/>
              </a:lnSpc>
            </a:pPr>
            <a:r>
              <a:rPr lang="en-ZA" b="0" dirty="0" smtClean="0"/>
              <a:t>We see the beginnings of this in </a:t>
            </a:r>
            <a:r>
              <a:rPr lang="en-ZA" i="1" dirty="0" smtClean="0">
                <a:solidFill>
                  <a:srgbClr val="004821"/>
                </a:solidFill>
              </a:rPr>
              <a:t>Acts 15</a:t>
            </a:r>
            <a:r>
              <a:rPr lang="en-ZA" b="0" dirty="0" smtClean="0"/>
              <a:t>, when the Council of Jerusalem met and set guidelines for those returning to Elohim from the nations to follow, in order to have fellowship with  </a:t>
            </a:r>
            <a:r>
              <a:rPr lang="he-IL" b="0" dirty="0" smtClean="0"/>
              <a:t>יהושע</a:t>
            </a:r>
            <a:r>
              <a:rPr lang="en-ZA" b="0" dirty="0" smtClean="0"/>
              <a:t> in verses </a:t>
            </a:r>
            <a:r>
              <a:rPr lang="en-ZA" b="0" i="1" dirty="0" smtClean="0">
                <a:solidFill>
                  <a:srgbClr val="004821"/>
                </a:solidFill>
              </a:rPr>
              <a:t>19-21; “Therefore I judge that we should not trouble those from among the gentiles who are turning to Elohim, but that we write to them to abstain from the defilements of idols, and from whoring, and from what is strangled, and from blood.. “For from ancient generations </a:t>
            </a:r>
            <a:r>
              <a:rPr lang="en-ZA" b="0" i="1" dirty="0" err="1" smtClean="0">
                <a:solidFill>
                  <a:srgbClr val="004821"/>
                </a:solidFill>
              </a:rPr>
              <a:t>Mosheh</a:t>
            </a:r>
            <a:r>
              <a:rPr lang="en-ZA" b="0" i="1" dirty="0" smtClean="0">
                <a:solidFill>
                  <a:srgbClr val="004821"/>
                </a:solidFill>
              </a:rPr>
              <a:t> has, in every city, those proclaiming him – being read in the congregations every Sabbath.” </a:t>
            </a:r>
            <a:r>
              <a:rPr lang="en-ZA" b="0" dirty="0" smtClean="0"/>
              <a:t>This was the foundation on which began the community of </a:t>
            </a:r>
            <a:r>
              <a:rPr lang="he-IL" b="0" dirty="0" smtClean="0"/>
              <a:t>יהושע</a:t>
            </a:r>
            <a:r>
              <a:rPr lang="en-ZA" b="0" dirty="0" smtClean="0"/>
              <a:t>.  </a:t>
            </a:r>
          </a:p>
          <a:p>
            <a:pPr algn="just">
              <a:lnSpc>
                <a:spcPts val="2100"/>
              </a:lnSpc>
            </a:pPr>
            <a:r>
              <a:rPr lang="en-ZA" b="0" dirty="0" smtClean="0"/>
              <a:t>“</a:t>
            </a:r>
            <a:r>
              <a:rPr lang="en-ZA" b="0" i="1" dirty="0" err="1" smtClean="0"/>
              <a:t>Shitta</a:t>
            </a:r>
            <a:r>
              <a:rPr lang="en-ZA" b="0" dirty="0" smtClean="0"/>
              <a:t>” here is spelled “shin-</a:t>
            </a:r>
            <a:r>
              <a:rPr lang="en-ZA" b="0" dirty="0" err="1" smtClean="0"/>
              <a:t>tet</a:t>
            </a:r>
            <a:r>
              <a:rPr lang="en-ZA" b="0" dirty="0" smtClean="0"/>
              <a:t>-hey” and is singular in these verses. “</a:t>
            </a:r>
            <a:r>
              <a:rPr lang="en-ZA" b="0" i="1" dirty="0" smtClean="0"/>
              <a:t>Shin</a:t>
            </a:r>
            <a:r>
              <a:rPr lang="en-ZA" b="0" dirty="0" smtClean="0"/>
              <a:t>” is El </a:t>
            </a:r>
            <a:r>
              <a:rPr lang="en-ZA" b="0" dirty="0" err="1" smtClean="0"/>
              <a:t>Shaddai</a:t>
            </a:r>
            <a:r>
              <a:rPr lang="en-ZA" b="0" dirty="0" smtClean="0"/>
              <a:t>, “</a:t>
            </a:r>
            <a:r>
              <a:rPr lang="en-ZA" b="0" i="1" dirty="0" err="1" smtClean="0"/>
              <a:t>tet</a:t>
            </a:r>
            <a:r>
              <a:rPr lang="en-ZA" b="0" dirty="0" smtClean="0"/>
              <a:t>” means inclination and hey means revelation. When we incline ourselves toward </a:t>
            </a:r>
            <a:r>
              <a:rPr lang="he-IL" b="0" dirty="0" smtClean="0"/>
              <a:t>יהוה </a:t>
            </a:r>
            <a:r>
              <a:rPr lang="en-ZA" b="0" dirty="0" smtClean="0"/>
              <a:t>, El Shaddai, His inclination will be our revelation. He will reveal Himself to us. </a:t>
            </a:r>
          </a:p>
          <a:p>
            <a:pPr algn="just">
              <a:lnSpc>
                <a:spcPts val="2100"/>
              </a:lnSpc>
            </a:pPr>
            <a:r>
              <a:rPr lang="en-ZA" b="0" dirty="0" smtClean="0"/>
              <a:t>An alternate meaning for “</a:t>
            </a:r>
            <a:r>
              <a:rPr lang="en-ZA" b="0" i="1" dirty="0" err="1" smtClean="0"/>
              <a:t>shitta</a:t>
            </a:r>
            <a:r>
              <a:rPr lang="en-ZA" b="0" i="1" dirty="0" smtClean="0"/>
              <a:t>” is “scourge</a:t>
            </a:r>
            <a:r>
              <a:rPr lang="en-ZA" b="0" dirty="0" smtClean="0"/>
              <a:t>”; as the </a:t>
            </a:r>
            <a:r>
              <a:rPr lang="en-ZA" b="0" dirty="0" err="1" smtClean="0"/>
              <a:t>shitta</a:t>
            </a:r>
            <a:r>
              <a:rPr lang="en-ZA" b="0" dirty="0" smtClean="0"/>
              <a:t> tree has large thorns which were used in scourging. The numeric value of “</a:t>
            </a:r>
            <a:r>
              <a:rPr lang="en-ZA" b="0" i="1" dirty="0" err="1" smtClean="0"/>
              <a:t>shitta</a:t>
            </a:r>
            <a:r>
              <a:rPr lang="en-ZA" b="0" i="1" dirty="0" smtClean="0"/>
              <a:t>”</a:t>
            </a:r>
            <a:r>
              <a:rPr lang="en-ZA" b="0" dirty="0" smtClean="0"/>
              <a:t> is 414 which equals “</a:t>
            </a:r>
            <a:r>
              <a:rPr lang="en-ZA" b="0" i="1" dirty="0" smtClean="0"/>
              <a:t>thistle” or “thorn” </a:t>
            </a:r>
            <a:r>
              <a:rPr lang="en-ZA" b="0" dirty="0" smtClean="0"/>
              <a:t>as well as “</a:t>
            </a:r>
            <a:r>
              <a:rPr lang="en-ZA" b="0" i="1" dirty="0" smtClean="0"/>
              <a:t>to sanctify”, “set apart” </a:t>
            </a:r>
            <a:r>
              <a:rPr lang="en-ZA" b="0" dirty="0" smtClean="0"/>
              <a:t>or make “</a:t>
            </a:r>
            <a:r>
              <a:rPr lang="en-ZA" b="0" i="1" dirty="0" err="1" smtClean="0"/>
              <a:t>kadosh</a:t>
            </a:r>
            <a:r>
              <a:rPr lang="en-ZA" b="0" i="1" dirty="0" smtClean="0"/>
              <a:t>”.</a:t>
            </a:r>
            <a:endParaRPr lang="en-ZA" b="0"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38</a:t>
            </a:fld>
            <a:endParaRPr lang="en-ZA"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smtClean="0"/>
              <a:t>12 ITEM – “</a:t>
            </a:r>
            <a:r>
              <a:rPr lang="en-ZA" i="1" smtClean="0"/>
              <a:t>OIL</a:t>
            </a:r>
            <a:r>
              <a:rPr lang="en-ZA" smtClean="0"/>
              <a:t>” FOR LIGHT</a:t>
            </a:r>
            <a:endParaRPr lang="en-ZA" dirty="0"/>
          </a:p>
        </p:txBody>
      </p:sp>
      <p:sp>
        <p:nvSpPr>
          <p:cNvPr id="3" name="Content Placeholder 2"/>
          <p:cNvSpPr>
            <a:spLocks noGrp="1"/>
          </p:cNvSpPr>
          <p:nvPr>
            <p:ph idx="1"/>
          </p:nvPr>
        </p:nvSpPr>
        <p:spPr/>
        <p:txBody>
          <a:bodyPr>
            <a:noAutofit/>
          </a:bodyPr>
          <a:lstStyle/>
          <a:p>
            <a:pPr algn="just">
              <a:lnSpc>
                <a:spcPts val="2100"/>
              </a:lnSpc>
            </a:pPr>
            <a:r>
              <a:rPr lang="en-ZA" b="0" dirty="0" smtClean="0"/>
              <a:t>This oil, in Hebrew “</a:t>
            </a:r>
            <a:r>
              <a:rPr lang="en-ZA" b="0" i="1" dirty="0" err="1" smtClean="0"/>
              <a:t>shemen</a:t>
            </a:r>
            <a:r>
              <a:rPr lang="en-ZA" b="0" i="1" dirty="0" smtClean="0"/>
              <a:t>”</a:t>
            </a:r>
            <a:r>
              <a:rPr lang="en-ZA" b="0" dirty="0" smtClean="0"/>
              <a:t> (shin-</a:t>
            </a:r>
            <a:r>
              <a:rPr lang="en-ZA" b="0" dirty="0" err="1" smtClean="0"/>
              <a:t>mem</a:t>
            </a:r>
            <a:r>
              <a:rPr lang="en-ZA" b="0" dirty="0" smtClean="0"/>
              <a:t>-nun) is </a:t>
            </a:r>
            <a:r>
              <a:rPr lang="en-ZA" b="0" dirty="0" err="1" smtClean="0"/>
              <a:t>Strong‟s</a:t>
            </a:r>
            <a:r>
              <a:rPr lang="en-ZA" b="0" dirty="0" smtClean="0"/>
              <a:t> #8081, meaning </a:t>
            </a:r>
            <a:r>
              <a:rPr lang="en-ZA" b="0" i="1" dirty="0" smtClean="0"/>
              <a:t>“olive oil”. </a:t>
            </a:r>
            <a:r>
              <a:rPr lang="en-ZA" i="1" dirty="0" smtClean="0"/>
              <a:t>Note</a:t>
            </a:r>
            <a:r>
              <a:rPr lang="en-ZA" b="0" dirty="0" smtClean="0"/>
              <a:t>: they were in the wilderness of Sinai and there </a:t>
            </a:r>
            <a:r>
              <a:rPr lang="en-ZA" b="0" dirty="0" err="1" smtClean="0"/>
              <a:t>weren‟t</a:t>
            </a:r>
            <a:r>
              <a:rPr lang="en-ZA" b="0" dirty="0" smtClean="0"/>
              <a:t> likely any olive orchards around. This oil would have come from Mitzrayim with them. </a:t>
            </a:r>
          </a:p>
          <a:p>
            <a:pPr algn="just">
              <a:lnSpc>
                <a:spcPts val="2100"/>
              </a:lnSpc>
            </a:pPr>
            <a:r>
              <a:rPr lang="en-ZA" b="0" dirty="0" smtClean="0"/>
              <a:t>Shin refers to “</a:t>
            </a:r>
            <a:r>
              <a:rPr lang="en-ZA" b="0" i="1" dirty="0" smtClean="0"/>
              <a:t>El </a:t>
            </a:r>
            <a:r>
              <a:rPr lang="en-ZA" b="0" i="1" dirty="0" err="1" smtClean="0"/>
              <a:t>Shaddai</a:t>
            </a:r>
            <a:r>
              <a:rPr lang="en-ZA" b="0" dirty="0" smtClean="0"/>
              <a:t>”, and, while </a:t>
            </a:r>
            <a:r>
              <a:rPr lang="en-ZA" b="0" dirty="0" err="1" smtClean="0"/>
              <a:t>mem</a:t>
            </a:r>
            <a:r>
              <a:rPr lang="en-ZA" b="0" dirty="0" smtClean="0"/>
              <a:t> is “</a:t>
            </a:r>
            <a:r>
              <a:rPr lang="en-ZA" b="0" i="1" dirty="0" smtClean="0"/>
              <a:t>water</a:t>
            </a:r>
            <a:r>
              <a:rPr lang="en-ZA" b="0" dirty="0" smtClean="0"/>
              <a:t>”, it also means “</a:t>
            </a:r>
            <a:r>
              <a:rPr lang="en-ZA" b="0" i="1" dirty="0" smtClean="0"/>
              <a:t>womb” </a:t>
            </a:r>
            <a:r>
              <a:rPr lang="en-ZA" b="0" dirty="0" smtClean="0"/>
              <a:t>and nun is the “</a:t>
            </a:r>
            <a:r>
              <a:rPr lang="en-ZA" b="0" i="1" dirty="0" smtClean="0"/>
              <a:t>kingdom</a:t>
            </a:r>
            <a:r>
              <a:rPr lang="en-ZA" b="0" dirty="0" smtClean="0"/>
              <a:t>”. So, “</a:t>
            </a:r>
            <a:r>
              <a:rPr lang="en-ZA" b="0" i="1" dirty="0" smtClean="0"/>
              <a:t>from El </a:t>
            </a:r>
            <a:r>
              <a:rPr lang="en-ZA" b="0" i="1" dirty="0" err="1" smtClean="0"/>
              <a:t>Shaddai‟s</a:t>
            </a:r>
            <a:r>
              <a:rPr lang="en-ZA" b="0" i="1" dirty="0" smtClean="0"/>
              <a:t> womb, He brought forth the kingdom”. </a:t>
            </a:r>
            <a:r>
              <a:rPr lang="en-ZA" b="0" dirty="0" smtClean="0"/>
              <a:t>Oil also represents the </a:t>
            </a:r>
            <a:r>
              <a:rPr lang="en-ZA" b="0" i="1" dirty="0" smtClean="0"/>
              <a:t>“anointing of </a:t>
            </a:r>
            <a:r>
              <a:rPr lang="en-ZA" b="0" i="1" dirty="0" err="1" smtClean="0"/>
              <a:t>Ruach</a:t>
            </a:r>
            <a:r>
              <a:rPr lang="en-ZA" b="0" i="1" dirty="0" smtClean="0"/>
              <a:t> </a:t>
            </a:r>
            <a:r>
              <a:rPr lang="en-ZA" b="0" i="1" dirty="0" err="1" smtClean="0"/>
              <a:t>HaKodesh</a:t>
            </a:r>
            <a:r>
              <a:rPr lang="en-ZA" b="0" dirty="0" smtClean="0"/>
              <a:t>”. It is indeed through this </a:t>
            </a:r>
            <a:r>
              <a:rPr lang="en-ZA" b="0" i="1" dirty="0" smtClean="0"/>
              <a:t>“oil”,</a:t>
            </a:r>
            <a:r>
              <a:rPr lang="en-ZA" b="0" dirty="0" smtClean="0"/>
              <a:t> this </a:t>
            </a:r>
            <a:r>
              <a:rPr lang="en-ZA" b="0" i="1" dirty="0" smtClean="0"/>
              <a:t>“anointing</a:t>
            </a:r>
            <a:r>
              <a:rPr lang="en-ZA" b="0" dirty="0" smtClean="0"/>
              <a:t>”, that we are to bring His Light to the world. </a:t>
            </a:r>
          </a:p>
          <a:p>
            <a:pPr algn="just">
              <a:lnSpc>
                <a:spcPts val="2100"/>
              </a:lnSpc>
            </a:pPr>
            <a:r>
              <a:rPr lang="en-ZA" b="0" dirty="0" smtClean="0"/>
              <a:t>The numeric value of </a:t>
            </a:r>
            <a:r>
              <a:rPr lang="en-ZA" b="0" dirty="0" err="1" smtClean="0"/>
              <a:t>shemen</a:t>
            </a:r>
            <a:r>
              <a:rPr lang="en-ZA" b="0" dirty="0" smtClean="0"/>
              <a:t> is 390, which equals “</a:t>
            </a:r>
            <a:r>
              <a:rPr lang="en-ZA" b="0" i="1" dirty="0" err="1" smtClean="0"/>
              <a:t>sh‟mayim</a:t>
            </a:r>
            <a:r>
              <a:rPr lang="en-ZA" b="0" i="1" dirty="0" smtClean="0"/>
              <a:t>” or “heaven</a:t>
            </a:r>
            <a:r>
              <a:rPr lang="en-ZA" b="0" dirty="0" smtClean="0"/>
              <a:t>”. It is truly the “</a:t>
            </a:r>
            <a:r>
              <a:rPr lang="en-ZA" b="0" i="1" dirty="0" smtClean="0"/>
              <a:t>dew of Heaven</a:t>
            </a:r>
            <a:r>
              <a:rPr lang="en-ZA" b="0" dirty="0" smtClean="0"/>
              <a:t>” spoken of in the Scriptures. Just as Moshe blessed </a:t>
            </a:r>
            <a:r>
              <a:rPr lang="en-ZA" b="0" dirty="0" err="1" smtClean="0"/>
              <a:t>Yisra’el</a:t>
            </a:r>
            <a:r>
              <a:rPr lang="en-ZA" b="0" dirty="0" smtClean="0"/>
              <a:t> just before his death, he said in </a:t>
            </a:r>
            <a:r>
              <a:rPr lang="en-ZA" i="1" dirty="0" smtClean="0">
                <a:solidFill>
                  <a:srgbClr val="004821"/>
                </a:solidFill>
              </a:rPr>
              <a:t>“</a:t>
            </a:r>
            <a:r>
              <a:rPr lang="en-ZA" b="0" i="1" dirty="0" smtClean="0">
                <a:solidFill>
                  <a:srgbClr val="004821"/>
                </a:solidFill>
              </a:rPr>
              <a:t>O </a:t>
            </a:r>
            <a:r>
              <a:rPr lang="en-ZA" b="0" i="1" dirty="0" err="1" smtClean="0">
                <a:solidFill>
                  <a:srgbClr val="004821"/>
                </a:solidFill>
              </a:rPr>
              <a:t>Yeshurun</a:t>
            </a:r>
            <a:r>
              <a:rPr lang="en-ZA" b="0" i="1" dirty="0" smtClean="0">
                <a:solidFill>
                  <a:srgbClr val="004821"/>
                </a:solidFill>
              </a:rPr>
              <a:t>, there is no one like </a:t>
            </a:r>
            <a:r>
              <a:rPr lang="en-ZA" b="0" i="1" dirty="0" err="1" smtClean="0">
                <a:solidFill>
                  <a:srgbClr val="004821"/>
                </a:solidFill>
              </a:rPr>
              <a:t>Ěl</a:t>
            </a:r>
            <a:r>
              <a:rPr lang="en-ZA" b="0" i="1" dirty="0" smtClean="0">
                <a:solidFill>
                  <a:srgbClr val="004821"/>
                </a:solidFill>
              </a:rPr>
              <a:t>, riding the heavens to help you, and on the clouds, in His </a:t>
            </a:r>
            <a:r>
              <a:rPr lang="en-ZA" b="0" i="1" dirty="0" err="1" smtClean="0">
                <a:solidFill>
                  <a:srgbClr val="004821"/>
                </a:solidFill>
              </a:rPr>
              <a:t>excellency</a:t>
            </a:r>
            <a:r>
              <a:rPr lang="en-ZA" b="0" i="1" dirty="0" smtClean="0">
                <a:solidFill>
                  <a:srgbClr val="004821"/>
                </a:solidFill>
              </a:rPr>
              <a:t>. “The Elohim of old is a refuge, and beneath are everlasting arms. ..“Blessed are you, O </a:t>
            </a:r>
            <a:r>
              <a:rPr lang="en-ZA" b="0" i="1" dirty="0" err="1" smtClean="0">
                <a:solidFill>
                  <a:srgbClr val="004821"/>
                </a:solidFill>
              </a:rPr>
              <a:t>Yisra’ĕl</a:t>
            </a:r>
            <a:r>
              <a:rPr lang="en-ZA" b="0" i="1" dirty="0" smtClean="0">
                <a:solidFill>
                  <a:srgbClr val="004821"/>
                </a:solidFill>
              </a:rPr>
              <a:t>! Who is like you, a people saved by </a:t>
            </a:r>
            <a:r>
              <a:rPr lang="he-IL" b="0" i="1" dirty="0" smtClean="0">
                <a:solidFill>
                  <a:srgbClr val="004821"/>
                </a:solidFill>
              </a:rPr>
              <a:t>יהוה</a:t>
            </a:r>
            <a:r>
              <a:rPr lang="en-ZA" b="0" i="1" dirty="0" smtClean="0">
                <a:solidFill>
                  <a:srgbClr val="004821"/>
                </a:solidFill>
              </a:rPr>
              <a:t>, the shield of your help, and He who is the sword of your </a:t>
            </a:r>
            <a:r>
              <a:rPr lang="en-ZA" b="0" i="1" dirty="0" err="1" smtClean="0">
                <a:solidFill>
                  <a:srgbClr val="004821"/>
                </a:solidFill>
              </a:rPr>
              <a:t>excellency</a:t>
            </a:r>
            <a:r>
              <a:rPr lang="en-ZA" b="0" i="1" dirty="0" smtClean="0">
                <a:solidFill>
                  <a:srgbClr val="004821"/>
                </a:solidFill>
              </a:rPr>
              <a:t>! ..</a:t>
            </a:r>
            <a:r>
              <a:rPr lang="en-US" i="1" dirty="0" smtClean="0">
                <a:solidFill>
                  <a:srgbClr val="004821"/>
                </a:solidFill>
              </a:rPr>
              <a:t>(Deuteronomy 33:26-29) </a:t>
            </a:r>
            <a:r>
              <a:rPr lang="en-ZA" b="0" dirty="0" smtClean="0"/>
              <a:t>This anointing is the fuel for our menorah…. our light made in a press.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39</a:t>
            </a:fld>
            <a:endParaRPr lang="en-ZA"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	ITEM 13 - SPICES</a:t>
            </a:r>
            <a:endParaRPr lang="en-ZA" dirty="0"/>
          </a:p>
        </p:txBody>
      </p:sp>
      <p:sp>
        <p:nvSpPr>
          <p:cNvPr id="3" name="Content Placeholder 2"/>
          <p:cNvSpPr>
            <a:spLocks noGrp="1"/>
          </p:cNvSpPr>
          <p:nvPr>
            <p:ph idx="1"/>
          </p:nvPr>
        </p:nvSpPr>
        <p:spPr>
          <a:xfrm>
            <a:off x="251520" y="1600200"/>
            <a:ext cx="8640960" cy="5257800"/>
          </a:xfrm>
        </p:spPr>
        <p:txBody>
          <a:bodyPr>
            <a:noAutofit/>
          </a:bodyPr>
          <a:lstStyle/>
          <a:p>
            <a:pPr algn="just">
              <a:lnSpc>
                <a:spcPts val="2100"/>
              </a:lnSpc>
            </a:pPr>
            <a:r>
              <a:rPr lang="en-ZA" b="0" dirty="0" smtClean="0"/>
              <a:t>The Hebrew is “</a:t>
            </a:r>
            <a:r>
              <a:rPr lang="en-ZA" b="0" i="1" dirty="0" err="1" smtClean="0"/>
              <a:t>besem</a:t>
            </a:r>
            <a:r>
              <a:rPr lang="en-ZA" b="0" dirty="0" smtClean="0"/>
              <a:t>”, </a:t>
            </a:r>
            <a:r>
              <a:rPr lang="en-ZA" b="0" dirty="0" err="1" smtClean="0"/>
              <a:t>Strong‟s</a:t>
            </a:r>
            <a:r>
              <a:rPr lang="en-ZA" b="0" dirty="0" smtClean="0"/>
              <a:t> #1314 (bet-shin-</a:t>
            </a:r>
            <a:r>
              <a:rPr lang="en-ZA" b="0" dirty="0" err="1" smtClean="0"/>
              <a:t>mem</a:t>
            </a:r>
            <a:r>
              <a:rPr lang="en-ZA" b="0" dirty="0" smtClean="0"/>
              <a:t>), which means “</a:t>
            </a:r>
            <a:r>
              <a:rPr lang="en-ZA" b="0" i="1" dirty="0" smtClean="0"/>
              <a:t>sweet spices” or “perfume”. </a:t>
            </a:r>
            <a:r>
              <a:rPr lang="en-ZA" b="0" dirty="0" smtClean="0"/>
              <a:t>The rabbis teach that these spices are our praises and our prayers. They are indeed the “</a:t>
            </a:r>
            <a:r>
              <a:rPr lang="en-ZA" b="0" i="1" dirty="0" err="1" smtClean="0"/>
              <a:t>korban‟ot</a:t>
            </a:r>
            <a:r>
              <a:rPr lang="en-ZA" b="0" i="1" dirty="0" smtClean="0"/>
              <a:t>” or “offerings</a:t>
            </a:r>
            <a:r>
              <a:rPr lang="en-ZA" b="0" dirty="0" smtClean="0"/>
              <a:t>” of the “</a:t>
            </a:r>
            <a:r>
              <a:rPr lang="en-ZA" b="0" i="1" dirty="0" smtClean="0"/>
              <a:t>bulls of our lips</a:t>
            </a:r>
            <a:r>
              <a:rPr lang="en-ZA" b="0" dirty="0" smtClean="0"/>
              <a:t>” as Peter put it. People will tell you, and at times you may even feel that you can’t be part of Israel, make a note of this, In </a:t>
            </a:r>
            <a:r>
              <a:rPr lang="en-US" i="1" dirty="0" smtClean="0">
                <a:solidFill>
                  <a:srgbClr val="004821"/>
                </a:solidFill>
              </a:rPr>
              <a:t>Isaiah 56:6-8</a:t>
            </a:r>
            <a:r>
              <a:rPr lang="en-ZA" b="0" dirty="0" smtClean="0"/>
              <a:t> </a:t>
            </a:r>
            <a:r>
              <a:rPr lang="en-ZA" b="0" i="1" dirty="0" smtClean="0">
                <a:solidFill>
                  <a:srgbClr val="004821"/>
                </a:solidFill>
              </a:rPr>
              <a:t>“Also the sons of the foreigner who join themselves to </a:t>
            </a:r>
            <a:r>
              <a:rPr lang="he-IL" b="0" i="1" dirty="0" smtClean="0">
                <a:solidFill>
                  <a:srgbClr val="004821"/>
                </a:solidFill>
              </a:rPr>
              <a:t>יהוה</a:t>
            </a:r>
            <a:r>
              <a:rPr lang="en-ZA" b="0" i="1" dirty="0" smtClean="0">
                <a:solidFill>
                  <a:srgbClr val="004821"/>
                </a:solidFill>
              </a:rPr>
              <a:t>, to serve Him, and to love the Name of </a:t>
            </a:r>
            <a:r>
              <a:rPr lang="he-IL" b="0" i="1" dirty="0" smtClean="0">
                <a:solidFill>
                  <a:srgbClr val="004821"/>
                </a:solidFill>
              </a:rPr>
              <a:t>יהוה</a:t>
            </a:r>
            <a:r>
              <a:rPr lang="en-ZA" b="0" i="1" dirty="0" smtClean="0">
                <a:solidFill>
                  <a:srgbClr val="004821"/>
                </a:solidFill>
              </a:rPr>
              <a:t>, to be His servants, all who guard the Sabbath, and not profane it, and hold fast to My covenant – them I shall bring to My set-apart mountain, and let them rejoice in My house of prayer. Their burnt offerings and their </a:t>
            </a:r>
            <a:r>
              <a:rPr lang="en-ZA" b="0" i="1" dirty="0" err="1" smtClean="0">
                <a:solidFill>
                  <a:srgbClr val="004821"/>
                </a:solidFill>
              </a:rPr>
              <a:t>slaughterings</a:t>
            </a:r>
            <a:r>
              <a:rPr lang="en-ZA" b="0" i="1" dirty="0" smtClean="0">
                <a:solidFill>
                  <a:srgbClr val="004821"/>
                </a:solidFill>
              </a:rPr>
              <a:t> are accepted on My altar, for My house is called a house of prayer for all the peoples.” The Master </a:t>
            </a:r>
            <a:r>
              <a:rPr lang="he-IL" b="0" i="1" dirty="0" smtClean="0">
                <a:solidFill>
                  <a:srgbClr val="004821"/>
                </a:solidFill>
              </a:rPr>
              <a:t>יהוה</a:t>
            </a:r>
            <a:r>
              <a:rPr lang="en-ZA" b="0" i="1" dirty="0" smtClean="0">
                <a:solidFill>
                  <a:srgbClr val="004821"/>
                </a:solidFill>
              </a:rPr>
              <a:t>, who gathers the outcasts of </a:t>
            </a:r>
            <a:r>
              <a:rPr lang="en-ZA" b="0" i="1" dirty="0" err="1" smtClean="0">
                <a:solidFill>
                  <a:srgbClr val="004821"/>
                </a:solidFill>
              </a:rPr>
              <a:t>Yisra’ĕl</a:t>
            </a:r>
            <a:r>
              <a:rPr lang="en-ZA" b="0" i="1" dirty="0" smtClean="0">
                <a:solidFill>
                  <a:srgbClr val="004821"/>
                </a:solidFill>
              </a:rPr>
              <a:t>, declares, “I gather still others to him besides those who are gathered to him.”</a:t>
            </a:r>
            <a:endParaRPr lang="en-US" i="1" dirty="0" smtClean="0">
              <a:solidFill>
                <a:srgbClr val="004821"/>
              </a:solidFill>
            </a:endParaRPr>
          </a:p>
          <a:p>
            <a:pPr algn="just">
              <a:lnSpc>
                <a:spcPts val="2100"/>
              </a:lnSpc>
            </a:pPr>
            <a:r>
              <a:rPr lang="en-ZA" b="0" dirty="0" smtClean="0"/>
              <a:t>“</a:t>
            </a:r>
            <a:r>
              <a:rPr lang="en-ZA" b="0" i="1" dirty="0" err="1" smtClean="0"/>
              <a:t>Besem</a:t>
            </a:r>
            <a:r>
              <a:rPr lang="en-ZA" b="0" i="1" dirty="0" smtClean="0"/>
              <a:t>”</a:t>
            </a:r>
            <a:r>
              <a:rPr lang="en-ZA" b="0" dirty="0" smtClean="0"/>
              <a:t> (bet-shin-</a:t>
            </a:r>
            <a:r>
              <a:rPr lang="en-ZA" b="0" dirty="0" err="1" smtClean="0"/>
              <a:t>mem</a:t>
            </a:r>
            <a:r>
              <a:rPr lang="en-ZA" b="0" dirty="0" smtClean="0"/>
              <a:t>); bet being “</a:t>
            </a:r>
            <a:r>
              <a:rPr lang="en-ZA" b="0" i="1" dirty="0" smtClean="0"/>
              <a:t>house</a:t>
            </a:r>
            <a:r>
              <a:rPr lang="en-ZA" b="0" dirty="0" smtClean="0"/>
              <a:t>”, shin represents “</a:t>
            </a:r>
            <a:r>
              <a:rPr lang="en-ZA" b="0" i="1" dirty="0" smtClean="0"/>
              <a:t>El Shaddai” </a:t>
            </a:r>
            <a:r>
              <a:rPr lang="en-ZA" b="0" dirty="0" smtClean="0"/>
              <a:t>and </a:t>
            </a:r>
            <a:r>
              <a:rPr lang="en-ZA" b="0" dirty="0" err="1" smtClean="0"/>
              <a:t>mem</a:t>
            </a:r>
            <a:r>
              <a:rPr lang="en-ZA" b="0" dirty="0" smtClean="0"/>
              <a:t> is “</a:t>
            </a:r>
            <a:r>
              <a:rPr lang="en-ZA" b="0" i="1" dirty="0" smtClean="0"/>
              <a:t>water”. </a:t>
            </a:r>
            <a:r>
              <a:rPr lang="en-ZA" b="0" dirty="0" smtClean="0"/>
              <a:t>We see that “</a:t>
            </a:r>
            <a:r>
              <a:rPr lang="en-ZA" b="0" i="1" dirty="0" smtClean="0"/>
              <a:t>the House of El </a:t>
            </a:r>
            <a:r>
              <a:rPr lang="en-ZA" b="0" i="1" dirty="0" err="1" smtClean="0"/>
              <a:t>Shaddai</a:t>
            </a:r>
            <a:r>
              <a:rPr lang="en-ZA" b="0" i="1" dirty="0" smtClean="0"/>
              <a:t> is a fountain of Living Water”. </a:t>
            </a:r>
            <a:r>
              <a:rPr lang="en-ZA" b="0" dirty="0" smtClean="0"/>
              <a:t>The numeric value of the letters in </a:t>
            </a:r>
            <a:r>
              <a:rPr lang="en-ZA" b="0" dirty="0" err="1" smtClean="0"/>
              <a:t>Besem</a:t>
            </a:r>
            <a:r>
              <a:rPr lang="en-ZA" b="0" dirty="0" smtClean="0"/>
              <a:t> is 342, equals “</a:t>
            </a:r>
            <a:r>
              <a:rPr lang="en-ZA" b="0" i="1" dirty="0" smtClean="0"/>
              <a:t>by My Name</a:t>
            </a:r>
            <a:r>
              <a:rPr lang="en-ZA" b="0" dirty="0" smtClean="0"/>
              <a:t>” and also “</a:t>
            </a:r>
            <a:r>
              <a:rPr lang="en-ZA" b="0" i="1" dirty="0" smtClean="0"/>
              <a:t>to be in the midst”. </a:t>
            </a:r>
            <a:endParaRPr lang="en-ZA" b="0" i="1"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40</a:t>
            </a:fld>
            <a:endParaRPr lang="en-ZA"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ITEM 14 – SHOHAM STONES</a:t>
            </a:r>
            <a:endParaRPr lang="en-ZA" dirty="0"/>
          </a:p>
        </p:txBody>
      </p:sp>
      <p:sp>
        <p:nvSpPr>
          <p:cNvPr id="3" name="Content Placeholder 2"/>
          <p:cNvSpPr>
            <a:spLocks noGrp="1"/>
          </p:cNvSpPr>
          <p:nvPr>
            <p:ph idx="1"/>
          </p:nvPr>
        </p:nvSpPr>
        <p:spPr>
          <a:xfrm>
            <a:off x="179512" y="1600200"/>
            <a:ext cx="8784976" cy="5257800"/>
          </a:xfrm>
        </p:spPr>
        <p:txBody>
          <a:bodyPr>
            <a:noAutofit/>
          </a:bodyPr>
          <a:lstStyle/>
          <a:p>
            <a:pPr algn="just">
              <a:lnSpc>
                <a:spcPts val="2200"/>
              </a:lnSpc>
            </a:pPr>
            <a:r>
              <a:rPr lang="en-ZA" b="0" i="1" dirty="0" smtClean="0"/>
              <a:t>“</a:t>
            </a:r>
            <a:r>
              <a:rPr lang="en-ZA" b="0" i="1" dirty="0" err="1" smtClean="0"/>
              <a:t>Shoham</a:t>
            </a:r>
            <a:r>
              <a:rPr lang="en-ZA" b="0" i="1" dirty="0" smtClean="0"/>
              <a:t>” </a:t>
            </a:r>
            <a:r>
              <a:rPr lang="en-ZA" b="0" dirty="0" smtClean="0"/>
              <a:t>is the Hebrew word for </a:t>
            </a:r>
            <a:r>
              <a:rPr lang="en-ZA" b="0" i="1" dirty="0" smtClean="0"/>
              <a:t>“onyx”, </a:t>
            </a:r>
            <a:r>
              <a:rPr lang="en-ZA" b="0" dirty="0" smtClean="0"/>
              <a:t>spelled “</a:t>
            </a:r>
            <a:r>
              <a:rPr lang="en-ZA" b="0" i="1" dirty="0" smtClean="0"/>
              <a:t>shin-hey-</a:t>
            </a:r>
            <a:r>
              <a:rPr lang="en-ZA" b="0" i="1" dirty="0" err="1" smtClean="0"/>
              <a:t>mem</a:t>
            </a:r>
            <a:r>
              <a:rPr lang="en-ZA" b="0" dirty="0" smtClean="0"/>
              <a:t>” and is </a:t>
            </a:r>
            <a:r>
              <a:rPr lang="en-ZA" b="0" dirty="0" err="1" smtClean="0"/>
              <a:t>Strong‟s</a:t>
            </a:r>
            <a:r>
              <a:rPr lang="en-ZA" b="0" dirty="0" smtClean="0"/>
              <a:t> #7718. It is produced under much heat and pressure and a by-product of volcanic eruption. Its most common colour is black; but, it can be one of several colours. These are the stones chosen by Yahweh for the shoulders of the High Priest's ephod (garment) while in the Dwelling Place. They were set in gold (</a:t>
            </a:r>
            <a:r>
              <a:rPr lang="he-IL" b="0" dirty="0" smtClean="0"/>
              <a:t>יהוה</a:t>
            </a:r>
            <a:r>
              <a:rPr lang="en-ZA" b="0" dirty="0" smtClean="0"/>
              <a:t>’s love) and engraved on each were the names of six of the tribes of </a:t>
            </a:r>
            <a:r>
              <a:rPr lang="en-ZA" b="0" dirty="0" err="1" smtClean="0"/>
              <a:t>Yisra’el</a:t>
            </a:r>
            <a:r>
              <a:rPr lang="en-ZA" b="0" dirty="0" smtClean="0"/>
              <a:t>. So the </a:t>
            </a:r>
            <a:r>
              <a:rPr lang="en-ZA" b="0" dirty="0" err="1" smtClean="0"/>
              <a:t>Kohen</a:t>
            </a:r>
            <a:r>
              <a:rPr lang="en-ZA" b="0" dirty="0" smtClean="0"/>
              <a:t> </a:t>
            </a:r>
            <a:r>
              <a:rPr lang="en-ZA" b="0" dirty="0" err="1" smtClean="0"/>
              <a:t>HaGadol</a:t>
            </a:r>
            <a:r>
              <a:rPr lang="en-ZA" b="0" dirty="0" smtClean="0"/>
              <a:t> would bear the twelve tribes upon his shoulders during his service in the Dwelling Place of Yahweh. </a:t>
            </a:r>
          </a:p>
          <a:p>
            <a:pPr algn="just">
              <a:lnSpc>
                <a:spcPts val="2200"/>
              </a:lnSpc>
            </a:pPr>
            <a:r>
              <a:rPr lang="en-ZA" b="0" dirty="0" smtClean="0"/>
              <a:t>“</a:t>
            </a:r>
            <a:r>
              <a:rPr lang="en-ZA" b="0" i="1" dirty="0" smtClean="0"/>
              <a:t>Shin-hey-</a:t>
            </a:r>
            <a:r>
              <a:rPr lang="en-ZA" b="0" i="1" dirty="0" err="1" smtClean="0"/>
              <a:t>mem</a:t>
            </a:r>
            <a:r>
              <a:rPr lang="en-ZA" b="0" dirty="0" smtClean="0"/>
              <a:t>” means that El </a:t>
            </a:r>
            <a:r>
              <a:rPr lang="en-ZA" b="0" dirty="0" err="1" smtClean="0"/>
              <a:t>Shaddai‟s</a:t>
            </a:r>
            <a:r>
              <a:rPr lang="en-ZA" b="0" dirty="0" smtClean="0"/>
              <a:t> revelation is in His Word. What is His revelation? Shimon </a:t>
            </a:r>
            <a:r>
              <a:rPr lang="en-ZA" b="0" dirty="0" err="1" smtClean="0"/>
              <a:t>Kepha</a:t>
            </a:r>
            <a:r>
              <a:rPr lang="en-ZA" b="0" dirty="0" smtClean="0"/>
              <a:t> said it best in </a:t>
            </a:r>
            <a:r>
              <a:rPr lang="en-ZA" b="0" i="1" dirty="0" smtClean="0">
                <a:solidFill>
                  <a:srgbClr val="004821"/>
                </a:solidFill>
              </a:rPr>
              <a:t>in order that the proving of your belief – much more precious than gold that perishes, and proven by fire – might be found to result in praise and respect and esteem at the revelation of </a:t>
            </a:r>
            <a:r>
              <a:rPr lang="he-IL" b="0" i="1" dirty="0" smtClean="0">
                <a:solidFill>
                  <a:srgbClr val="004821"/>
                </a:solidFill>
              </a:rPr>
              <a:t>יהושע</a:t>
            </a:r>
            <a:r>
              <a:rPr lang="en-ZA" b="0" i="1" dirty="0" smtClean="0">
                <a:solidFill>
                  <a:srgbClr val="004821"/>
                </a:solidFill>
              </a:rPr>
              <a:t> Messiah, whom having not seen, you love; in whom you exult with unspeakable and esteemed joy, yet not seeing, but believing, obtaining the goal of your belief: a deliverance of lives. </a:t>
            </a:r>
            <a:r>
              <a:rPr lang="en-US" i="1" dirty="0" smtClean="0">
                <a:solidFill>
                  <a:srgbClr val="004821"/>
                </a:solidFill>
              </a:rPr>
              <a:t>(1 Peter 1:7-9)</a:t>
            </a:r>
            <a:r>
              <a:rPr lang="en-ZA" b="0" i="1" dirty="0" smtClean="0">
                <a:solidFill>
                  <a:srgbClr val="004821"/>
                </a:solidFill>
              </a:rPr>
              <a:t>. </a:t>
            </a:r>
            <a:r>
              <a:rPr lang="en-ZA" b="0" dirty="0" smtClean="0"/>
              <a:t>“S</a:t>
            </a:r>
            <a:r>
              <a:rPr lang="en-ZA" b="0" i="1" dirty="0" smtClean="0"/>
              <a:t>hin-hey-</a:t>
            </a:r>
            <a:r>
              <a:rPr lang="en-ZA" b="0" i="1" dirty="0" err="1" smtClean="0"/>
              <a:t>mem</a:t>
            </a:r>
            <a:r>
              <a:rPr lang="en-ZA" b="0" dirty="0" smtClean="0"/>
              <a:t>” equals 345, which equals “Moshe” (delivered through water).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41</a:t>
            </a:fld>
            <a:endParaRPr lang="en-ZA" dirty="0"/>
          </a:p>
        </p:txBody>
      </p:sp>
      <p:pic>
        <p:nvPicPr>
          <p:cNvPr id="5" name="Picture 4" descr="onyx-stone.jpg"/>
          <p:cNvPicPr>
            <a:picLocks noChangeAspect="1"/>
          </p:cNvPicPr>
          <p:nvPr/>
        </p:nvPicPr>
        <p:blipFill>
          <a:blip r:embed="rId2" cstate="print"/>
          <a:stretch>
            <a:fillRect/>
          </a:stretch>
        </p:blipFill>
        <p:spPr>
          <a:xfrm>
            <a:off x="1403648" y="404664"/>
            <a:ext cx="6339276" cy="612068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15 ITEM - STONES</a:t>
            </a:r>
            <a:endParaRPr lang="en-ZA" dirty="0"/>
          </a:p>
        </p:txBody>
      </p:sp>
      <p:sp>
        <p:nvSpPr>
          <p:cNvPr id="3" name="Content Placeholder 2"/>
          <p:cNvSpPr>
            <a:spLocks noGrp="1"/>
          </p:cNvSpPr>
          <p:nvPr>
            <p:ph idx="1"/>
          </p:nvPr>
        </p:nvSpPr>
        <p:spPr/>
        <p:txBody>
          <a:bodyPr>
            <a:noAutofit/>
          </a:bodyPr>
          <a:lstStyle/>
          <a:p>
            <a:pPr algn="just">
              <a:lnSpc>
                <a:spcPts val="2400"/>
              </a:lnSpc>
            </a:pPr>
            <a:r>
              <a:rPr lang="en-ZA" b="0" dirty="0" smtClean="0"/>
              <a:t>“</a:t>
            </a:r>
            <a:r>
              <a:rPr lang="en-ZA" b="0" i="1" dirty="0" smtClean="0"/>
              <a:t>stones” </a:t>
            </a:r>
            <a:r>
              <a:rPr lang="en-ZA" b="0" dirty="0" smtClean="0"/>
              <a:t>for the shoulder garment and the breastplate of the High Priest. These were precious stones representing the twelve tribes of </a:t>
            </a:r>
            <a:r>
              <a:rPr lang="en-ZA" b="0" dirty="0" err="1" smtClean="0"/>
              <a:t>Yisra‟el</a:t>
            </a:r>
            <a:r>
              <a:rPr lang="en-ZA" b="0" dirty="0" smtClean="0"/>
              <a:t>, who are very precious to </a:t>
            </a:r>
            <a:r>
              <a:rPr lang="he-IL" b="0" dirty="0" smtClean="0"/>
              <a:t>יהוה</a:t>
            </a:r>
            <a:r>
              <a:rPr lang="en-ZA" b="0" dirty="0" smtClean="0"/>
              <a:t>. These were always over the heart of the </a:t>
            </a:r>
            <a:r>
              <a:rPr lang="en-ZA" b="0" dirty="0" err="1" smtClean="0"/>
              <a:t>Kohen</a:t>
            </a:r>
            <a:r>
              <a:rPr lang="en-ZA" b="0" dirty="0" smtClean="0"/>
              <a:t> </a:t>
            </a:r>
            <a:r>
              <a:rPr lang="en-ZA" b="0" dirty="0" err="1" smtClean="0"/>
              <a:t>HaGadol</a:t>
            </a:r>
            <a:r>
              <a:rPr lang="en-ZA" b="0" dirty="0" smtClean="0"/>
              <a:t> when he was before </a:t>
            </a:r>
            <a:r>
              <a:rPr lang="he-IL" b="0" dirty="0" smtClean="0"/>
              <a:t>יהוה</a:t>
            </a:r>
            <a:r>
              <a:rPr lang="en-ZA" b="0" dirty="0" smtClean="0"/>
              <a:t>. They are always on the heart of our High Priest, even today, as He sits at </a:t>
            </a:r>
            <a:r>
              <a:rPr lang="he-IL" b="0" dirty="0" smtClean="0"/>
              <a:t>יהוה</a:t>
            </a:r>
            <a:r>
              <a:rPr lang="en-ZA" b="0" dirty="0" smtClean="0"/>
              <a:t>‘s right hand. In fact, as we look at this later, we’ll see how these stones (these tribes) were arranged around </a:t>
            </a:r>
            <a:r>
              <a:rPr lang="he-IL" b="0" dirty="0" smtClean="0"/>
              <a:t>יהוה</a:t>
            </a:r>
            <a:r>
              <a:rPr lang="en-ZA" b="0" dirty="0" smtClean="0"/>
              <a:t>‘s Dwelling Place and what significance there is to this. Stones represent you and me as we are all to be “</a:t>
            </a:r>
            <a:r>
              <a:rPr lang="en-ZA" b="0" i="1" dirty="0" smtClean="0"/>
              <a:t>living stones</a:t>
            </a:r>
            <a:r>
              <a:rPr lang="en-ZA" b="0" dirty="0" smtClean="0"/>
              <a:t>” in the Dwelling Place of our Elohim. </a:t>
            </a:r>
          </a:p>
          <a:p>
            <a:pPr algn="just">
              <a:lnSpc>
                <a:spcPts val="2400"/>
              </a:lnSpc>
            </a:pPr>
            <a:r>
              <a:rPr lang="en-ZA" b="0" dirty="0" smtClean="0"/>
              <a:t>The Hebrew word for stone is “</a:t>
            </a:r>
            <a:r>
              <a:rPr lang="en-ZA" b="0" i="1" dirty="0" err="1" smtClean="0"/>
              <a:t>eben</a:t>
            </a:r>
            <a:r>
              <a:rPr lang="en-ZA" b="0" i="1" dirty="0" smtClean="0"/>
              <a:t>” (</a:t>
            </a:r>
            <a:r>
              <a:rPr lang="en-ZA" b="0" dirty="0" smtClean="0"/>
              <a:t>aleph-bet-nun) which declares that the strength of the House is the Heir to the Kingdom. </a:t>
            </a:r>
            <a:r>
              <a:rPr lang="en-ZA" b="0" dirty="0" err="1" smtClean="0"/>
              <a:t>Eben</a:t>
            </a:r>
            <a:r>
              <a:rPr lang="en-ZA" b="0" dirty="0" smtClean="0"/>
              <a:t> is made up of two other words; aleph-bet (</a:t>
            </a:r>
            <a:r>
              <a:rPr lang="en-ZA" b="0" dirty="0" err="1" smtClean="0"/>
              <a:t>Ab</a:t>
            </a:r>
            <a:r>
              <a:rPr lang="en-ZA" b="0" dirty="0" smtClean="0"/>
              <a:t>) which means Father and “</a:t>
            </a:r>
            <a:r>
              <a:rPr lang="en-ZA" b="0" i="1" dirty="0" smtClean="0"/>
              <a:t>bet-nun</a:t>
            </a:r>
            <a:r>
              <a:rPr lang="en-ZA" b="0" dirty="0" smtClean="0"/>
              <a:t>” (</a:t>
            </a:r>
            <a:r>
              <a:rPr lang="en-ZA" b="0" dirty="0" err="1" smtClean="0"/>
              <a:t>ben</a:t>
            </a:r>
            <a:r>
              <a:rPr lang="en-ZA" b="0" dirty="0" smtClean="0"/>
              <a:t>) which means Son. As true living stones we indeed contain </a:t>
            </a:r>
            <a:r>
              <a:rPr lang="en-ZA" b="0" i="1" dirty="0" smtClean="0"/>
              <a:t>“Father/Son attributes</a:t>
            </a:r>
            <a:r>
              <a:rPr lang="en-ZA" b="0" dirty="0" smtClean="0"/>
              <a:t>” dwelling in within us. </a:t>
            </a: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42</a:t>
            </a:fld>
            <a:endParaRPr lang="en-ZA"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MAKE ME A SANCTUARY</a:t>
            </a:r>
            <a:endParaRPr lang="en-ZA" dirty="0"/>
          </a:p>
        </p:txBody>
      </p:sp>
      <p:sp>
        <p:nvSpPr>
          <p:cNvPr id="3" name="Content Placeholder 2"/>
          <p:cNvSpPr>
            <a:spLocks noGrp="1"/>
          </p:cNvSpPr>
          <p:nvPr>
            <p:ph idx="1"/>
          </p:nvPr>
        </p:nvSpPr>
        <p:spPr>
          <a:xfrm>
            <a:off x="323528" y="1600200"/>
            <a:ext cx="8363272" cy="5257800"/>
          </a:xfrm>
        </p:spPr>
        <p:txBody>
          <a:bodyPr>
            <a:normAutofit fontScale="25000" lnSpcReduction="20000"/>
          </a:bodyPr>
          <a:lstStyle/>
          <a:p>
            <a:r>
              <a:rPr lang="en-ZA" sz="9600" b="0" i="1" dirty="0" smtClean="0">
                <a:solidFill>
                  <a:srgbClr val="004821"/>
                </a:solidFill>
              </a:rPr>
              <a:t>“And they shall make Me a Set-apart Place, and I shall dwell in their midst. “According to all that I show you – the pattern of the Dwelling Place and the pattern of all its furnishings – make it exactly so</a:t>
            </a:r>
            <a:r>
              <a:rPr lang="en-ZA" sz="9600" i="1" dirty="0" smtClean="0">
                <a:solidFill>
                  <a:srgbClr val="004821"/>
                </a:solidFill>
              </a:rPr>
              <a:t>. (Exodus 25:8-9)</a:t>
            </a:r>
          </a:p>
          <a:p>
            <a:pPr algn="just">
              <a:lnSpc>
                <a:spcPts val="2100"/>
              </a:lnSpc>
            </a:pPr>
            <a:r>
              <a:rPr lang="he-IL" sz="9600" b="0" dirty="0" smtClean="0"/>
              <a:t>יהוה</a:t>
            </a:r>
            <a:r>
              <a:rPr lang="en-ZA" sz="9600" b="0" dirty="0" smtClean="0"/>
              <a:t> instructed Moses to make an exact replica of this tabernacle so the earthly one would be a perfect “</a:t>
            </a:r>
            <a:r>
              <a:rPr lang="en-ZA" sz="9600" b="0" i="1" dirty="0" smtClean="0"/>
              <a:t>shadow</a:t>
            </a:r>
            <a:r>
              <a:rPr lang="en-ZA" sz="9600" b="0" dirty="0" smtClean="0"/>
              <a:t>” of the heavenly one that is already prepared for His bride. </a:t>
            </a:r>
            <a:r>
              <a:rPr lang="he-IL" sz="9600" b="0" dirty="0" smtClean="0"/>
              <a:t>יהוה</a:t>
            </a:r>
            <a:r>
              <a:rPr lang="en-ZA" sz="9600" b="0" dirty="0" smtClean="0"/>
              <a:t> revealed the heavenly pattern ahead of time so that it would not be </a:t>
            </a:r>
            <a:r>
              <a:rPr lang="en-ZA" sz="9600" b="0" i="1" dirty="0" smtClean="0"/>
              <a:t>foreign</a:t>
            </a:r>
            <a:r>
              <a:rPr lang="en-ZA" sz="9600" b="0" dirty="0" smtClean="0"/>
              <a:t> to His Bride when she arrived and that she would feel comfortable living in the tabernacle pattern before the actual wedding event took place. The "</a:t>
            </a:r>
            <a:r>
              <a:rPr lang="en-ZA" sz="9600" b="0" i="1" dirty="0" smtClean="0"/>
              <a:t>house</a:t>
            </a:r>
            <a:r>
              <a:rPr lang="en-ZA" sz="9600" b="0" dirty="0" smtClean="0"/>
              <a:t>" </a:t>
            </a:r>
            <a:r>
              <a:rPr lang="he-IL" sz="9600" b="0" dirty="0" smtClean="0"/>
              <a:t>יהוה</a:t>
            </a:r>
            <a:r>
              <a:rPr lang="en-ZA" sz="9600" b="0" dirty="0" smtClean="0"/>
              <a:t> made for His Bride is </a:t>
            </a:r>
            <a:r>
              <a:rPr lang="en-ZA" sz="9600" b="0" i="1" dirty="0" smtClean="0"/>
              <a:t>His Kingdom, </a:t>
            </a:r>
            <a:r>
              <a:rPr lang="en-ZA" sz="9600" b="0" dirty="0" smtClean="0"/>
              <a:t>that is the heavenly tabernacle. It is a dwelling place. The functions of service in His Kingdom are called </a:t>
            </a:r>
            <a:r>
              <a:rPr lang="en-ZA" sz="9600" b="0" i="1" dirty="0" smtClean="0"/>
              <a:t>the realms</a:t>
            </a:r>
            <a:r>
              <a:rPr lang="en-ZA" sz="9600" b="0" dirty="0" smtClean="0"/>
              <a:t> of the Kingdom. The realms of the Kingdom are all the words recorded in their marriage covenant/</a:t>
            </a:r>
            <a:r>
              <a:rPr lang="en-ZA" sz="9600" b="0" i="1" dirty="0" err="1" smtClean="0"/>
              <a:t>ketubah</a:t>
            </a:r>
            <a:r>
              <a:rPr lang="en-ZA" sz="9600" b="0" dirty="0" smtClean="0"/>
              <a:t> at Mount Sinai that the bride vowed to keep, the </a:t>
            </a:r>
            <a:r>
              <a:rPr lang="en-ZA" sz="9600" b="0" dirty="0" err="1" smtClean="0"/>
              <a:t>ketubah</a:t>
            </a:r>
            <a:r>
              <a:rPr lang="en-ZA" sz="9600" b="0" dirty="0" smtClean="0"/>
              <a:t> that is written and sealed in blood before </a:t>
            </a:r>
            <a:r>
              <a:rPr lang="he-IL" sz="9600" b="0" dirty="0" smtClean="0"/>
              <a:t>יהוה </a:t>
            </a:r>
            <a:r>
              <a:rPr lang="en-ZA" sz="9600" b="0" dirty="0" smtClean="0"/>
              <a:t>h. Moses represents the shadow of </a:t>
            </a:r>
            <a:r>
              <a:rPr lang="he-IL" sz="9600" b="0" dirty="0" smtClean="0"/>
              <a:t>יהושע</a:t>
            </a:r>
            <a:r>
              <a:rPr lang="en-ZA" sz="9600" b="0" dirty="0" smtClean="0"/>
              <a:t>, who has gone for a time to prepare a place for His bride to tabernacle with (Exodus 24:18; Hebrews 8:1-2, 5).</a:t>
            </a:r>
          </a:p>
          <a:p>
            <a:pPr algn="just">
              <a:lnSpc>
                <a:spcPts val="2100"/>
              </a:lnSpc>
            </a:pPr>
            <a:endParaRPr lang="en-ZA" b="0" dirty="0" smtClean="0"/>
          </a:p>
          <a:p>
            <a:pPr algn="just">
              <a:lnSpc>
                <a:spcPts val="2100"/>
              </a:lnSpc>
            </a:pPr>
            <a:endParaRPr lang="en-ZA" b="0" dirty="0"/>
          </a:p>
        </p:txBody>
      </p:sp>
      <p:sp>
        <p:nvSpPr>
          <p:cNvPr id="4" name="Slide Number Placeholder 3"/>
          <p:cNvSpPr>
            <a:spLocks noGrp="1"/>
          </p:cNvSpPr>
          <p:nvPr>
            <p:ph type="sldNum" sz="quarter" idx="12"/>
          </p:nvPr>
        </p:nvSpPr>
        <p:spPr/>
        <p:txBody>
          <a:bodyPr/>
          <a:lstStyle/>
          <a:p>
            <a:pPr>
              <a:defRPr/>
            </a:pPr>
            <a:fld id="{715B7D16-8FAD-4D2D-B977-107333E7495D}" type="slidenum">
              <a:rPr lang="en-ZA" smtClean="0"/>
              <a:pPr>
                <a:defRPr/>
              </a:pPr>
              <a:t>43</a:t>
            </a:fld>
            <a:endParaRPr lang="en-ZA"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BLUEPRINT</a:t>
            </a:r>
            <a:endParaRPr lang="en-ZA" dirty="0"/>
          </a:p>
        </p:txBody>
      </p:sp>
      <p:sp>
        <p:nvSpPr>
          <p:cNvPr id="3" name="Content Placeholder 2"/>
          <p:cNvSpPr>
            <a:spLocks noGrp="1"/>
          </p:cNvSpPr>
          <p:nvPr>
            <p:ph idx="1"/>
          </p:nvPr>
        </p:nvSpPr>
        <p:spPr>
          <a:xfrm>
            <a:off x="395536" y="1600200"/>
            <a:ext cx="8291264" cy="5257800"/>
          </a:xfrm>
        </p:spPr>
        <p:txBody>
          <a:bodyPr>
            <a:noAutofit/>
          </a:bodyPr>
          <a:lstStyle/>
          <a:p>
            <a:pPr algn="just">
              <a:lnSpc>
                <a:spcPts val="2100"/>
              </a:lnSpc>
            </a:pPr>
            <a:r>
              <a:rPr lang="en-ZA" i="1" dirty="0" smtClean="0">
                <a:solidFill>
                  <a:srgbClr val="C00000"/>
                </a:solidFill>
              </a:rPr>
              <a:t>Wikipedia: </a:t>
            </a:r>
            <a:r>
              <a:rPr lang="en-ZA" b="0" i="1" dirty="0" smtClean="0">
                <a:solidFill>
                  <a:srgbClr val="C00000"/>
                </a:solidFill>
              </a:rPr>
              <a:t>A blueprint is a type of paper-based reproduction usually of a technical drawing, documenting an architecture or an engineering design. Referring to any detailed plan.</a:t>
            </a:r>
          </a:p>
          <a:p>
            <a:pPr algn="just">
              <a:lnSpc>
                <a:spcPts val="2100"/>
              </a:lnSpc>
            </a:pPr>
            <a:r>
              <a:rPr lang="en-ZA" b="0" dirty="0" smtClean="0"/>
              <a:t>The preparation is a step-by-step process. Our pathway to growth in experiential holiness and increasing intimacy with  </a:t>
            </a:r>
            <a:r>
              <a:rPr lang="he-IL" b="0" dirty="0" smtClean="0"/>
              <a:t>יהושע</a:t>
            </a:r>
            <a:r>
              <a:rPr lang="en-ZA" dirty="0" smtClean="0"/>
              <a:t> </a:t>
            </a:r>
            <a:r>
              <a:rPr lang="en-ZA" b="0" dirty="0" smtClean="0"/>
              <a:t>is also a step by step process: </a:t>
            </a:r>
            <a:r>
              <a:rPr lang="en-ZA" dirty="0" smtClean="0"/>
              <a:t> </a:t>
            </a:r>
            <a:r>
              <a:rPr lang="en-ZA" b="0" i="1" dirty="0" smtClean="0">
                <a:solidFill>
                  <a:srgbClr val="004821"/>
                </a:solidFill>
              </a:rPr>
              <a:t>For it is: command upon command, command upon command, line upon line, line upon line, here a little, there a little.</a:t>
            </a:r>
            <a:r>
              <a:rPr lang="en-ZA" i="1" dirty="0" smtClean="0">
                <a:solidFill>
                  <a:srgbClr val="004821"/>
                </a:solidFill>
              </a:rPr>
              <a:t> (Isaiah 28:10). </a:t>
            </a:r>
            <a:r>
              <a:rPr lang="en-ZA" b="0" dirty="0" smtClean="0"/>
              <a:t>The beatific vision [to see Elohim] is for those only whose spiritual eyesight has been prepared [step by step] for its reception. We cannot come to the throne of God, save through the outer court and through the sanctuary--[the steps are]:</a:t>
            </a:r>
          </a:p>
          <a:p>
            <a:pPr marL="457200" indent="-457200" algn="just">
              <a:lnSpc>
                <a:spcPts val="2100"/>
              </a:lnSpc>
              <a:buAutoNum type="alphaUcPeriod"/>
            </a:pPr>
            <a:r>
              <a:rPr lang="en-ZA" b="0" dirty="0" smtClean="0"/>
              <a:t>Sacrifice and redemption [Brazen Altar; </a:t>
            </a:r>
            <a:r>
              <a:rPr lang="en-ZA" b="0" i="1" dirty="0" smtClean="0"/>
              <a:t>Salvation by faith</a:t>
            </a:r>
            <a:r>
              <a:rPr lang="en-ZA" b="0" dirty="0" smtClean="0"/>
              <a:t>]. </a:t>
            </a:r>
          </a:p>
          <a:p>
            <a:pPr marL="457200" indent="-457200" algn="just">
              <a:lnSpc>
                <a:spcPts val="2100"/>
              </a:lnSpc>
              <a:buAutoNum type="alphaUcPeriod"/>
            </a:pPr>
            <a:r>
              <a:rPr lang="en-ZA" b="0" dirty="0" smtClean="0"/>
              <a:t>Cleansing [Basin; </a:t>
            </a:r>
            <a:r>
              <a:rPr lang="en-ZA" b="0" i="1" dirty="0" smtClean="0"/>
              <a:t>Holiness/Evangelical</a:t>
            </a:r>
            <a:r>
              <a:rPr lang="en-ZA" b="0" dirty="0" smtClean="0"/>
              <a:t>].</a:t>
            </a:r>
          </a:p>
          <a:p>
            <a:pPr marL="457200" indent="-457200" algn="just">
              <a:lnSpc>
                <a:spcPts val="2100"/>
              </a:lnSpc>
              <a:buAutoNum type="alphaUcPeriod"/>
            </a:pPr>
            <a:r>
              <a:rPr lang="en-ZA" b="0" dirty="0" smtClean="0"/>
              <a:t>Illumination [</a:t>
            </a:r>
            <a:r>
              <a:rPr lang="en-ZA" b="0" dirty="0" err="1" smtClean="0"/>
              <a:t>Lampstand</a:t>
            </a:r>
            <a:r>
              <a:rPr lang="en-ZA" b="0" dirty="0" smtClean="0"/>
              <a:t>, </a:t>
            </a:r>
            <a:r>
              <a:rPr lang="en-ZA" b="0" i="1" dirty="0" err="1" smtClean="0"/>
              <a:t>Pentacost</a:t>
            </a:r>
            <a:r>
              <a:rPr lang="en-ZA" b="0" i="1" dirty="0" smtClean="0"/>
              <a:t>/Azusa</a:t>
            </a:r>
            <a:r>
              <a:rPr lang="en-ZA" b="0" dirty="0" smtClean="0"/>
              <a:t>]. </a:t>
            </a:r>
          </a:p>
          <a:p>
            <a:pPr marL="457200" indent="-457200" algn="just">
              <a:lnSpc>
                <a:spcPts val="2100"/>
              </a:lnSpc>
              <a:buAutoNum type="alphaUcPeriod"/>
            </a:pPr>
            <a:r>
              <a:rPr lang="en-ZA" b="0" dirty="0" smtClean="0"/>
              <a:t>Communion/fellowship [Table and Bread; Abba's Love]</a:t>
            </a:r>
          </a:p>
          <a:p>
            <a:pPr marL="457200" indent="-457200" algn="just">
              <a:lnSpc>
                <a:spcPts val="2100"/>
              </a:lnSpc>
              <a:buAutoNum type="alphaUcPeriod"/>
            </a:pPr>
            <a:r>
              <a:rPr lang="en-ZA" b="0" dirty="0" smtClean="0"/>
              <a:t>Intimacy and vision [Altar of Incense; </a:t>
            </a:r>
            <a:r>
              <a:rPr lang="en-ZA" b="0" i="1" dirty="0" smtClean="0"/>
              <a:t>Prophetic Intercession / Third Day Vision (Hosea 6:1-2). </a:t>
            </a:r>
            <a:endParaRPr lang="en-ZA" b="0" dirty="0" smtClean="0"/>
          </a:p>
          <a:p>
            <a:pPr algn="just">
              <a:lnSpc>
                <a:spcPts val="2100"/>
              </a:lnSpc>
            </a:pPr>
            <a:endParaRPr lang="en-ZA" b="0" i="1" dirty="0"/>
          </a:p>
        </p:txBody>
      </p:sp>
      <p:sp>
        <p:nvSpPr>
          <p:cNvPr id="4" name="Slide Number Placeholder 3"/>
          <p:cNvSpPr>
            <a:spLocks noGrp="1"/>
          </p:cNvSpPr>
          <p:nvPr>
            <p:ph type="sldNum" sz="quarter" idx="12"/>
          </p:nvPr>
        </p:nvSpPr>
        <p:spPr/>
        <p:txBody>
          <a:bodyPr/>
          <a:lstStyle/>
          <a:p>
            <a:pPr>
              <a:defRPr/>
            </a:pPr>
            <a:endParaRPr lang="en-ZA" dirty="0" smtClean="0"/>
          </a:p>
          <a:p>
            <a:pPr>
              <a:defRPr/>
            </a:pPr>
            <a:fld id="{715B7D16-8FAD-4D2D-B977-107333E7495D}" type="slidenum">
              <a:rPr lang="en-ZA" smtClean="0"/>
              <a:pPr>
                <a:defRPr/>
              </a:pPr>
              <a:t>44</a:t>
            </a:fld>
            <a:endParaRPr lang="en-ZA" dirty="0"/>
          </a:p>
        </p:txBody>
      </p:sp>
    </p:spTree>
  </p:cSld>
  <p:clrMapOvr>
    <a:masterClrMapping/>
  </p:clrMapOvr>
</p:sld>
</file>

<file path=ppt/theme/theme1.xml><?xml version="1.0" encoding="utf-8"?>
<a:theme xmlns:a="http://schemas.openxmlformats.org/drawingml/2006/main" name="Office Them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36042</TotalTime>
  <Words>8188</Words>
  <Application>Microsoft Office PowerPoint</Application>
  <PresentationFormat>On-screen Show (4:3)</PresentationFormat>
  <Paragraphs>251</Paragraphs>
  <Slides>44</Slides>
  <Notes>1</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Slide 1</vt:lpstr>
      <vt:lpstr>RECOGNITION</vt:lpstr>
      <vt:lpstr>TERUMAH “Heave Offering”</vt:lpstr>
      <vt:lpstr>TABERNACLE AND יהושע</vt:lpstr>
      <vt:lpstr>HEAVEN ON EARTH</vt:lpstr>
      <vt:lpstr>THE PATTERN</vt:lpstr>
      <vt:lpstr>THE PURPOSE</vt:lpstr>
      <vt:lpstr>THE PURPOSE con’t</vt:lpstr>
      <vt:lpstr>TODAY</vt:lpstr>
      <vt:lpstr>LEVELS OF HOLINESS</vt:lpstr>
      <vt:lpstr>HOLY OF HOLIES</vt:lpstr>
      <vt:lpstr>Slide 12</vt:lpstr>
      <vt:lpstr>SUKKAH</vt:lpstr>
      <vt:lpstr>SIGN AND A WONDER</vt:lpstr>
      <vt:lpstr>WHY THE FOCUS?</vt:lpstr>
      <vt:lpstr>CONTRIBUTION</vt:lpstr>
      <vt:lpstr>TERUMAH</vt:lpstr>
      <vt:lpstr>COHANIM</vt:lpstr>
      <vt:lpstr>יהושע THE TERUMAH</vt:lpstr>
      <vt:lpstr>CONTRIBUTION</vt:lpstr>
      <vt:lpstr>NEW COVENANT</vt:lpstr>
      <vt:lpstr>FIFTEEN ITEMS</vt:lpstr>
      <vt:lpstr>ITEM 1 - GOLD</vt:lpstr>
      <vt:lpstr>ITEM 2 - SILVER</vt:lpstr>
      <vt:lpstr>ITEM 2 – SILVER con’t</vt:lpstr>
      <vt:lpstr>ITEM 3 – BRONZE</vt:lpstr>
      <vt:lpstr>ITEM 4 - BLUE MATERIAL</vt:lpstr>
      <vt:lpstr>ITEM 5 – PURPLE MATERIAL</vt:lpstr>
      <vt:lpstr>ITEM 6 – SCARLET MATERIAL</vt:lpstr>
      <vt:lpstr>ITEM 7 – FINE LINEN OR LINEN</vt:lpstr>
      <vt:lpstr>ITEM 7 – FINE LINEN OR LINEN</vt:lpstr>
      <vt:lpstr>ITEM 8 – GOATS HAIR</vt:lpstr>
      <vt:lpstr>ITEM 9 – RAMS SKIN DYED RED</vt:lpstr>
      <vt:lpstr>ITEM 10 – FINE LEATHER</vt:lpstr>
      <vt:lpstr>11 ITEM – SHITTIM WOOD</vt:lpstr>
      <vt:lpstr>11 ITEM – SHITTIM WOOD con’t</vt:lpstr>
      <vt:lpstr>11 ITEM – SHITTIM WOOD con’t</vt:lpstr>
      <vt:lpstr>11 ITEM – SHITTIM WOOD con’t</vt:lpstr>
      <vt:lpstr>12 ITEM – “OIL” FOR LIGHT</vt:lpstr>
      <vt:lpstr> ITEM 13 - SPICES</vt:lpstr>
      <vt:lpstr>ITEM 14 – SHOHAM STONES</vt:lpstr>
      <vt:lpstr>15 ITEM - STONES</vt:lpstr>
      <vt:lpstr>MAKE ME A SANCTUARY</vt:lpstr>
      <vt:lpstr>BLUEPRINT</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Dennis Casper Kotze</dc:creator>
  <cp:lastModifiedBy>Dennis Casper Kotze</cp:lastModifiedBy>
  <cp:revision>948</cp:revision>
  <dcterms:created xsi:type="dcterms:W3CDTF">2010-10-31T07:41:47Z</dcterms:created>
  <dcterms:modified xsi:type="dcterms:W3CDTF">2014-03-01T14:13:01Z</dcterms:modified>
</cp:coreProperties>
</file>